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8.xml" ContentType="application/vnd.openxmlformats-officedocument.presentationml.slideLayout+xml"/>
  <Override PartName="/ppt/notesSlides/notesSlide1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9.xml" ContentType="application/vnd.openxmlformats-officedocument.presentationml.slideLayout+xml"/>
  <Override PartName="/ppt/notesSlides/notesSlide6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77" r:id="rId3"/>
    <p:sldId id="275" r:id="rId4"/>
    <p:sldId id="257" r:id="rId5"/>
    <p:sldId id="278" r:id="rId6"/>
    <p:sldId id="279" r:id="rId7"/>
    <p:sldId id="258" r:id="rId8"/>
    <p:sldId id="284" r:id="rId9"/>
    <p:sldId id="283" r:id="rId10"/>
    <p:sldId id="281" r:id="rId11"/>
    <p:sldId id="260" r:id="rId12"/>
    <p:sldId id="26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0000"/>
    <a:srgbClr val="0505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3" autoAdjust="0"/>
    <p:restoredTop sz="94663"/>
  </p:normalViewPr>
  <p:slideViewPr>
    <p:cSldViewPr snapToGrid="0">
      <p:cViewPr varScale="1">
        <p:scale>
          <a:sx n="117" d="100"/>
          <a:sy n="117" d="100"/>
        </p:scale>
        <p:origin x="1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E9784-1217-46C9-9E41-E538591C5C75}" type="datetimeFigureOut">
              <a:rPr lang="en-US" smtClean="0"/>
              <a:t>12/1/20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18CE04-DF53-4249-AF5E-D2027AFA5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611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1. Evolution scheme of cross-species compatible AAVs (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ccAAVs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ccAAV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libraries were generated through saturation mutagenesis of variable loop regions IV &amp; VIII on the AAV9 capsid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surface. Intravenous dosing of viral libraries was first performed in mice (round 1) followed by dosing in pigs (round 2) and non-human primates (round 3). Viral DNA was amplified from target tissue and used to make subsequent libraries.  Following 3 rounds of evolution, capsid libraries were submitted for high-throughput sequencing and enriched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ccAAV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mutants were identified.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8CE04-DF53-4249-AF5E-D2027AFA512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6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10.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Quantitative comparison on neuronal and glial cell transduction for VR8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ccAAVs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Adult C57/B6 mice were injected intravenously at 5e13 vg/kg (N=3). Mice were sacrificed 4 weeks after administration of vectors packaging a self-complementary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CBh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Mcherry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cassette. Relative neuronal and astrocytic transduction levels were quantified by counting the number of transduced neurons and glia, identified based on morphology, for each brain region per 50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 sagittal section.  Transduction of parental serotype, AAV9, is shown alongside the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ccAAV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variants cc81 and cc84, across various regions of the brain, including the (CB) cerebellum, (CTX) cortex, (HC) hippocampus, (MB) midbrain, (TH) thalamus, and (STR) striatum. Errors bars represent 1 SD. Significance was determined by one-way ANOVA with Welch’s correction. 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*p&lt;0.05, **p&lt;0.01, ***p&lt;0.001.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8CE04-DF53-4249-AF5E-D2027AFA51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342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2.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nrichment of distinct capsid sequences following cross-species evolution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Parental and evolved libraries were subjected to high-throughput sequencing using the Illumina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NovaSeq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platform. A custom Perl script was used for analysis and enriched amino acid sequences were plotted in R for both the parental and evolved libraries for variable loop regions IV and VIII. The y-axis represents the percent of reads for the variants in each library and the x-axis corresponds to a random number assigned to each capsid variant in the library. Each bubble represents a distinct capsid amino acid sequence with the area proportional to the enrichment score for that sequence comparing the percent of reads in the parental to the evolved libraries.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8CE04-DF53-4249-AF5E-D2027AFA51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67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3.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Expression of VR4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ccAAVs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cardiac and skeletal muscle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Adult C57/B6 mice were injected intravenously at 5e13 vg/kg (N=3). A self-complementary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Mcherry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cassette was packaged into lead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ccAAV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mutants driven by a chicken-beta actin human hybrid (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CBh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promoter. Mice were sacrificed 4-weeks post injection and heart and skeletal muscle was post-fixed in 4% PFA for 24 hrs. Fixed tissue was embedded in agarose and cut into 50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 thick sections using a vibratome. Native fluorescence was quantified using Image J. For each animal, 6 images were taken from 2 sections and used to calculate corrected total cell fluorescence using the formula: Integrated Density – (Area of selected image X Mean fluorescence of background readings). Significance was determined by one-way ANOVA with Welch’s correction. Where indicated, *p &lt; 0.05; ****p &lt; 0.0001. Error bars represent 1 SD.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8CE04-DF53-4249-AF5E-D2027AFA51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882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4.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Expression of VR4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ccAAVs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liver and kidney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Adult C57/B6 mice were injected intravenously at 5e13 vg/kg (N=3). A self-complementary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Mcherry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cassette was packaged into lead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ccAAV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mutants driven by a chicken-beta actin human hybrid (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CBh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promoter. Mice were sacrificed 4-weeks post injection and liver and kidney was post-fixed in 4% PFA for 24 hrs. Fixed tissue was embedded in agarose and cut into 50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 thick sections using a vibratome. Native fluorescence was quantified using Image J. For each animal, 6 images were taken from 2 sections and used to calculate corrected total cell fluorescence using the formula: Integrated Density – (Area of selected image X Mean fluorescence of background readings). Significance was determined by one-way ANOVA with Welch’s correction. Where indicated, **p &lt; 0.01; ****p &lt; 0.0001.Error bars represent 1 SD.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8CE04-DF53-4249-AF5E-D2027AFA51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37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5.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Expression of VR4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ccAAVs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the brain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Adult C57/B6 mice were injected intravenously at 5e13 vg/kg (N=3). A self-complementary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Mcherry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cassette was packaged into lead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ccAAV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mutants driven by a chicken-beta actin human hybrid (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CBh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promoter. Mice were sacrificed 4-weeks post injection brain was post-fixed in 4% PFA for 24 hrs. Tissue was cut into 50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 sagittal sections using a vibratome. Immunohistochemical staining of brain sections revealed neuronal and astrocytic expression (representative images are shown).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8CE04-DF53-4249-AF5E-D2027AFA51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668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6.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Quantitative comparison on neuronal and glial cell transduction for VR4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ccAAVs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Adult C57/B6 mice were injected intravenously at 5e13 vg/kg (N=3). Mice were sacrificed 4 weeks after administration of vectors packaging a self-complementary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CBh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Mcherry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cassette. Relative neuronal and astrocytic transduction levels were quantified by counting the number of transduced neurons and glia, identified based on morphology, for each brain region per 50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 sagittal section.  Transduction of parental serotype, AAV9, is shown alongside the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ccAAV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variant cc47, across various regions of the brain, including the (CB) cerebellum, (CTX) cortex, (HC) hippocampus, (MB) midbrain, (TH) thalamus, and (STR) striatum. Errors bars represent 1 SD. Significance was determined by one-way ANOVA with Welch’s correction. *p&lt;0.05, **p&lt;0.01, ***p&lt;0.001.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8CE04-DF53-4249-AF5E-D2027AFA51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936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7.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Expression of VR8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ccAAVs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cardiac and skeletal muscle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Adult C57/B6 mice were injected intravenously at 5e13 vg/kg (N=3). A self-complementary GFP cassette was packaged into lead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ccAAV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mutants driven by a chicken-beta actin human hybrid (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CBh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promoter. Mice were sacrificed 4-weeks post injection and heart and skeletal muscle was post-fixed in 4% PFA for 24 hrs. Fixed tissue was embedded in agarose and cut into 50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 thick sections using a vibratome. Native fluorescence was quantified using Image J. For each animal, 6 images were taken from 2 sections and used to calculate corrected total cell fluorescence using the formula: Integrated Density – (Area of selected image X Mean fluorescence of background readings). Significance was determined by one-way ANOVA with Welch’s correction. Where indicated, *p &lt; 0.05; **p &lt; 0.01; ***p &lt; 0.001. Error bars represent 1 SD.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8CE04-DF53-4249-AF5E-D2027AFA51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578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8.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Expression of VR8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ccAAVs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liver and kidney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Adult C57/B6 mice were injected intravenously at 5e13 vg/kg (N=3). A self-complementary GFP cassette was packaged into lead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ccAAV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mutants driven by a chicken-beta actin human hybrid (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CBh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promoter. Mice were sacrificed 4-weeks post injection and liver and kidney was post-fixed in 4% PFA for 24 hrs. Fixed tissue was embedded in agarose and cut into 50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 thick sections using a vibratome. Native fluorescence was quantified using Image J. For each animal, 6 images were taken from 2 sections and used to calculate corrected total cell fluorescence using the formula: Integrated Density – (Area of selected image X Mean fluorescence of background readings). Significance was determined by one-way ANOVA with Welch’s correction. Error bars represent 1 SD.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8CE04-DF53-4249-AF5E-D2027AFA512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553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9.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Expression of VR8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ccAAVs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the brain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Adult C57/B6 mice were injected intravenously at 5e13 vg/kg (N=3). A self-complementary GFP cassette was packaged into lead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ccAAV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mutants driven by a chicken-beta actin human hybrid (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CBh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promoter. Mice were sacrificed 4-weeks post injection brain was post-fixed in 4% PFA for 24 hrs. Tissue was cut into 50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 sagittal sections using a vibratome. Immunohistochemical staining of brain sections revealed neuronal and astrocytic expression (representative images are shown).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8CE04-DF53-4249-AF5E-D2027AFA512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22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8010-DC7E-40F9-89F3-40D1335C9DC0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33458-0247-43EA-B539-BE14046C9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5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8010-DC7E-40F9-89F3-40D1335C9DC0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33458-0247-43EA-B539-BE14046C9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185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8010-DC7E-40F9-89F3-40D1335C9DC0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33458-0247-43EA-B539-BE14046C9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134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8010-DC7E-40F9-89F3-40D1335C9DC0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33458-0247-43EA-B539-BE14046C9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53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8010-DC7E-40F9-89F3-40D1335C9DC0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33458-0247-43EA-B539-BE14046C9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212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8010-DC7E-40F9-89F3-40D1335C9DC0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33458-0247-43EA-B539-BE14046C9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878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8010-DC7E-40F9-89F3-40D1335C9DC0}" type="datetimeFigureOut">
              <a:rPr lang="en-US" smtClean="0"/>
              <a:t>12/1/20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33458-0247-43EA-B539-BE14046C9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39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8010-DC7E-40F9-89F3-40D1335C9DC0}" type="datetimeFigureOut">
              <a:rPr lang="en-US" smtClean="0"/>
              <a:t>12/1/20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33458-0247-43EA-B539-BE14046C9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910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8010-DC7E-40F9-89F3-40D1335C9DC0}" type="datetimeFigureOut">
              <a:rPr lang="en-US" smtClean="0"/>
              <a:t>12/1/20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33458-0247-43EA-B539-BE14046C9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270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8010-DC7E-40F9-89F3-40D1335C9DC0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33458-0247-43EA-B539-BE14046C9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91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8010-DC7E-40F9-89F3-40D1335C9DC0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33458-0247-43EA-B539-BE14046C9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064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28010-DC7E-40F9-89F3-40D1335C9DC0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33458-0247-43EA-B539-BE14046C9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725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3.jpg"/><Relationship Id="rId4" Type="http://schemas.openxmlformats.org/officeDocument/2006/relationships/image" Target="../media/image26.png"/><Relationship Id="rId9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13" Type="http://schemas.openxmlformats.org/officeDocument/2006/relationships/image" Target="../media/image72.jpg"/><Relationship Id="rId18" Type="http://schemas.openxmlformats.org/officeDocument/2006/relationships/image" Target="../media/image77.jpg"/><Relationship Id="rId26" Type="http://schemas.openxmlformats.org/officeDocument/2006/relationships/image" Target="../media/image84.png"/><Relationship Id="rId3" Type="http://schemas.openxmlformats.org/officeDocument/2006/relationships/image" Target="../media/image62.png"/><Relationship Id="rId21" Type="http://schemas.openxmlformats.org/officeDocument/2006/relationships/image" Target="../media/image80.jpg"/><Relationship Id="rId7" Type="http://schemas.openxmlformats.org/officeDocument/2006/relationships/image" Target="../media/image66.jpg"/><Relationship Id="rId12" Type="http://schemas.openxmlformats.org/officeDocument/2006/relationships/image" Target="../media/image71.jpg"/><Relationship Id="rId17" Type="http://schemas.openxmlformats.org/officeDocument/2006/relationships/image" Target="../media/image76.jpg"/><Relationship Id="rId25" Type="http://schemas.openxmlformats.org/officeDocument/2006/relationships/image" Target="../media/image83.jp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5.jpg"/><Relationship Id="rId20" Type="http://schemas.openxmlformats.org/officeDocument/2006/relationships/image" Target="../media/image79.jpg"/><Relationship Id="rId29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11" Type="http://schemas.openxmlformats.org/officeDocument/2006/relationships/image" Target="../media/image70.jpg"/><Relationship Id="rId24" Type="http://schemas.openxmlformats.org/officeDocument/2006/relationships/image" Target="../media/image82.png"/><Relationship Id="rId5" Type="http://schemas.openxmlformats.org/officeDocument/2006/relationships/image" Target="../media/image64.png"/><Relationship Id="rId15" Type="http://schemas.openxmlformats.org/officeDocument/2006/relationships/image" Target="../media/image74.jpg"/><Relationship Id="rId23" Type="http://schemas.openxmlformats.org/officeDocument/2006/relationships/image" Target="../media/image3.jpg"/><Relationship Id="rId28" Type="http://schemas.openxmlformats.org/officeDocument/2006/relationships/image" Target="../media/image48.jpg"/><Relationship Id="rId10" Type="http://schemas.openxmlformats.org/officeDocument/2006/relationships/image" Target="../media/image69.jpg"/><Relationship Id="rId19" Type="http://schemas.openxmlformats.org/officeDocument/2006/relationships/image" Target="../media/image78.jpg"/><Relationship Id="rId4" Type="http://schemas.openxmlformats.org/officeDocument/2006/relationships/image" Target="../media/image63.png"/><Relationship Id="rId9" Type="http://schemas.openxmlformats.org/officeDocument/2006/relationships/image" Target="../media/image68.jpg"/><Relationship Id="rId14" Type="http://schemas.openxmlformats.org/officeDocument/2006/relationships/image" Target="../media/image73.jpg"/><Relationship Id="rId22" Type="http://schemas.openxmlformats.org/officeDocument/2006/relationships/image" Target="../media/image81.png"/><Relationship Id="rId27" Type="http://schemas.openxmlformats.org/officeDocument/2006/relationships/image" Target="../media/image8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g"/><Relationship Id="rId13" Type="http://schemas.openxmlformats.org/officeDocument/2006/relationships/image" Target="../media/image96.jpg"/><Relationship Id="rId3" Type="http://schemas.openxmlformats.org/officeDocument/2006/relationships/image" Target="../media/image86.jpg"/><Relationship Id="rId7" Type="http://schemas.openxmlformats.org/officeDocument/2006/relationships/image" Target="../media/image90.jpg"/><Relationship Id="rId12" Type="http://schemas.openxmlformats.org/officeDocument/2006/relationships/image" Target="../media/image9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g"/><Relationship Id="rId11" Type="http://schemas.openxmlformats.org/officeDocument/2006/relationships/image" Target="../media/image94.jpg"/><Relationship Id="rId5" Type="http://schemas.openxmlformats.org/officeDocument/2006/relationships/image" Target="../media/image88.jpg"/><Relationship Id="rId15" Type="http://schemas.openxmlformats.org/officeDocument/2006/relationships/image" Target="../media/image3.jpg"/><Relationship Id="rId10" Type="http://schemas.openxmlformats.org/officeDocument/2006/relationships/image" Target="../media/image93.jpg"/><Relationship Id="rId4" Type="http://schemas.openxmlformats.org/officeDocument/2006/relationships/image" Target="../media/image87.jpg"/><Relationship Id="rId9" Type="http://schemas.openxmlformats.org/officeDocument/2006/relationships/image" Target="../media/image92.jpg"/><Relationship Id="rId14" Type="http://schemas.openxmlformats.org/officeDocument/2006/relationships/image" Target="../media/image9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eg"/><Relationship Id="rId18" Type="http://schemas.openxmlformats.org/officeDocument/2006/relationships/image" Target="../media/image2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3.jp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4" Type="http://schemas.openxmlformats.org/officeDocument/2006/relationships/image" Target="../media/image11.jp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.jp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13" Type="http://schemas.openxmlformats.org/officeDocument/2006/relationships/image" Target="../media/image40.jpg"/><Relationship Id="rId18" Type="http://schemas.openxmlformats.org/officeDocument/2006/relationships/image" Target="../media/image44.png"/><Relationship Id="rId3" Type="http://schemas.openxmlformats.org/officeDocument/2006/relationships/image" Target="../media/image30.png"/><Relationship Id="rId21" Type="http://schemas.openxmlformats.org/officeDocument/2006/relationships/image" Target="../media/image47.jpg"/><Relationship Id="rId7" Type="http://schemas.openxmlformats.org/officeDocument/2006/relationships/image" Target="../media/image34.jpg"/><Relationship Id="rId12" Type="http://schemas.openxmlformats.org/officeDocument/2006/relationships/image" Target="../media/image39.jpg"/><Relationship Id="rId17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3.jpg"/><Relationship Id="rId20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11" Type="http://schemas.openxmlformats.org/officeDocument/2006/relationships/image" Target="../media/image38.jpg"/><Relationship Id="rId24" Type="http://schemas.openxmlformats.org/officeDocument/2006/relationships/image" Target="../media/image50.jpg"/><Relationship Id="rId5" Type="http://schemas.openxmlformats.org/officeDocument/2006/relationships/image" Target="../media/image32.jpg"/><Relationship Id="rId15" Type="http://schemas.openxmlformats.org/officeDocument/2006/relationships/image" Target="../media/image42.jpg"/><Relationship Id="rId23" Type="http://schemas.openxmlformats.org/officeDocument/2006/relationships/image" Target="../media/image49.jpg"/><Relationship Id="rId10" Type="http://schemas.openxmlformats.org/officeDocument/2006/relationships/image" Target="../media/image37.jpg"/><Relationship Id="rId19" Type="http://schemas.openxmlformats.org/officeDocument/2006/relationships/image" Target="../media/image45.jpg"/><Relationship Id="rId4" Type="http://schemas.openxmlformats.org/officeDocument/2006/relationships/image" Target="../media/image31.png"/><Relationship Id="rId9" Type="http://schemas.openxmlformats.org/officeDocument/2006/relationships/image" Target="../media/image36.jpg"/><Relationship Id="rId14" Type="http://schemas.openxmlformats.org/officeDocument/2006/relationships/image" Target="../media/image41.jpg"/><Relationship Id="rId22" Type="http://schemas.openxmlformats.org/officeDocument/2006/relationships/image" Target="../media/image4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3.jpg"/><Relationship Id="rId4" Type="http://schemas.openxmlformats.org/officeDocument/2006/relationships/image" Target="../media/image11.jpg"/><Relationship Id="rId9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Cross species AAV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SCGE Consortium</a:t>
            </a:r>
          </a:p>
          <a:p>
            <a:r>
              <a:rPr lang="en-US" dirty="0"/>
              <a:t>Asokan Lab</a:t>
            </a:r>
          </a:p>
        </p:txBody>
      </p:sp>
    </p:spTree>
    <p:extLst>
      <p:ext uri="{BB962C8B-B14F-4D97-AF65-F5344CB8AC3E}">
        <p14:creationId xmlns:p14="http://schemas.microsoft.com/office/powerpoint/2010/main" val="527081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89934" y="1381455"/>
            <a:ext cx="52768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A</a:t>
            </a:r>
            <a:r>
              <a:rPr sz="1800" spc="-70" dirty="0">
                <a:latin typeface="Calibri"/>
                <a:cs typeface="Calibri"/>
              </a:rPr>
              <a:t>A</a:t>
            </a:r>
            <a:r>
              <a:rPr sz="1800" spc="-5" dirty="0">
                <a:latin typeface="Calibri"/>
                <a:cs typeface="Calibri"/>
              </a:rPr>
              <a:t>V9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6087" y="1158621"/>
            <a:ext cx="330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A.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0497" y="3455289"/>
            <a:ext cx="330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B.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60490" y="1381455"/>
            <a:ext cx="880744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A</a:t>
            </a:r>
            <a:r>
              <a:rPr sz="1800" spc="-70" dirty="0">
                <a:latin typeface="Calibri"/>
                <a:cs typeface="Calibri"/>
              </a:rPr>
              <a:t>A</a:t>
            </a:r>
            <a:r>
              <a:rPr sz="1800" spc="-100" dirty="0">
                <a:latin typeface="Calibri"/>
                <a:cs typeface="Calibri"/>
              </a:rPr>
              <a:t>V</a:t>
            </a:r>
            <a:r>
              <a:rPr sz="1800" spc="-10" dirty="0">
                <a:latin typeface="Calibri"/>
                <a:cs typeface="Calibri"/>
              </a:rPr>
              <a:t>cc</a:t>
            </a:r>
            <a:r>
              <a:rPr sz="1800" spc="-5" dirty="0">
                <a:latin typeface="Calibri"/>
                <a:cs typeface="Calibri"/>
              </a:rPr>
              <a:t>.81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32191" y="1381455"/>
            <a:ext cx="880744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A</a:t>
            </a:r>
            <a:r>
              <a:rPr sz="1800" spc="-70" dirty="0">
                <a:latin typeface="Calibri"/>
                <a:cs typeface="Calibri"/>
              </a:rPr>
              <a:t>A</a:t>
            </a:r>
            <a:r>
              <a:rPr sz="1800" spc="-100" dirty="0">
                <a:latin typeface="Calibri"/>
                <a:cs typeface="Calibri"/>
              </a:rPr>
              <a:t>V</a:t>
            </a:r>
            <a:r>
              <a:rPr sz="1800" spc="-10" dirty="0">
                <a:latin typeface="Calibri"/>
                <a:cs typeface="Calibri"/>
              </a:rPr>
              <a:t>cc</a:t>
            </a:r>
            <a:r>
              <a:rPr sz="1800" spc="-5" dirty="0">
                <a:latin typeface="Calibri"/>
                <a:cs typeface="Calibri"/>
              </a:rPr>
              <a:t>.84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1495044"/>
            <a:ext cx="766572" cy="8976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1627" y="4100907"/>
            <a:ext cx="583692" cy="5459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978895" y="277368"/>
            <a:ext cx="1083563" cy="533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66572" y="1661160"/>
            <a:ext cx="8811768" cy="16535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726538" y="1708645"/>
            <a:ext cx="2354992" cy="1485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52811" y="3984607"/>
            <a:ext cx="2897238" cy="186749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6572" y="3789484"/>
            <a:ext cx="6594374" cy="254295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591817" y="1381455"/>
            <a:ext cx="54102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M</a:t>
            </a:r>
            <a:r>
              <a:rPr sz="1800" spc="-10" dirty="0">
                <a:latin typeface="Calibri"/>
                <a:cs typeface="Calibri"/>
              </a:rPr>
              <a:t>oc</a:t>
            </a:r>
            <a:r>
              <a:rPr sz="1800" dirty="0">
                <a:latin typeface="Calibri"/>
                <a:cs typeface="Calibri"/>
              </a:rPr>
              <a:t>k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390014" y="239450"/>
            <a:ext cx="888555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5" dirty="0">
                <a:latin typeface="Arial" panose="020B0604020202020204" pitchFamily="34" charset="0"/>
                <a:cs typeface="Arial" panose="020B0604020202020204" pitchFamily="34" charset="0"/>
              </a:rPr>
              <a:t>Expression </a:t>
            </a:r>
            <a:r>
              <a:rPr sz="3000" b="1" dirty="0">
                <a:latin typeface="Arial" panose="020B0604020202020204" pitchFamily="34" charset="0"/>
                <a:cs typeface="Arial" panose="020B0604020202020204" pitchFamily="34" charset="0"/>
              </a:rPr>
              <a:t>of VR8 </a:t>
            </a:r>
            <a:r>
              <a:rPr sz="3000" b="1" spc="-40" dirty="0">
                <a:latin typeface="Arial" panose="020B0604020202020204" pitchFamily="34" charset="0"/>
                <a:cs typeface="Arial" panose="020B0604020202020204" pitchFamily="34" charset="0"/>
              </a:rPr>
              <a:t>ccAAVs </a:t>
            </a:r>
            <a:r>
              <a:rPr sz="3000" b="1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sz="3000" b="1" spc="-5" dirty="0">
                <a:latin typeface="Arial" panose="020B0604020202020204" pitchFamily="34" charset="0"/>
                <a:cs typeface="Arial" panose="020B0604020202020204" pitchFamily="34" charset="0"/>
              </a:rPr>
              <a:t>liver and</a:t>
            </a:r>
            <a:r>
              <a:rPr sz="3000" b="1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b="1" dirty="0">
                <a:latin typeface="Arial" panose="020B0604020202020204" pitchFamily="34" charset="0"/>
                <a:cs typeface="Arial" panose="020B0604020202020204" pitchFamily="34" charset="0"/>
              </a:rPr>
              <a:t>kidney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7BA0FF-795D-43E4-8DED-3FBC89244988}"/>
              </a:ext>
            </a:extLst>
          </p:cNvPr>
          <p:cNvSpPr txBox="1"/>
          <p:nvPr/>
        </p:nvSpPr>
        <p:spPr>
          <a:xfrm>
            <a:off x="963092" y="6395721"/>
            <a:ext cx="9731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Similar transduction profiles were observed in the liver and kidney between VR8 </a:t>
            </a:r>
            <a:r>
              <a:rPr lang="en-US" dirty="0" err="1"/>
              <a:t>ccAAVs</a:t>
            </a:r>
            <a:r>
              <a:rPr lang="en-US" dirty="0"/>
              <a:t> and AAV9. </a:t>
            </a:r>
          </a:p>
        </p:txBody>
      </p:sp>
    </p:spTree>
    <p:extLst>
      <p:ext uri="{BB962C8B-B14F-4D97-AF65-F5344CB8AC3E}">
        <p14:creationId xmlns:p14="http://schemas.microsoft.com/office/powerpoint/2010/main" val="4226437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34493" y="1938691"/>
            <a:ext cx="2797756" cy="17477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93665" y="810259"/>
            <a:ext cx="4402455" cy="42346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366504" y="1815083"/>
            <a:ext cx="2825496" cy="19522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296283" y="1275715"/>
            <a:ext cx="5270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A</a:t>
            </a:r>
            <a:r>
              <a:rPr sz="1800" spc="-70" dirty="0">
                <a:latin typeface="Calibri"/>
                <a:cs typeface="Calibri"/>
              </a:rPr>
              <a:t>A</a:t>
            </a:r>
            <a:r>
              <a:rPr sz="1800" spc="-5" dirty="0">
                <a:latin typeface="Calibri"/>
                <a:cs typeface="Calibri"/>
              </a:rPr>
              <a:t>V9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017520" y="3720084"/>
            <a:ext cx="914400" cy="8564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56303" y="3720084"/>
            <a:ext cx="915924" cy="8580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895088" y="3718559"/>
            <a:ext cx="903732" cy="8595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11423" y="4620767"/>
            <a:ext cx="920496" cy="8610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957828" y="4619244"/>
            <a:ext cx="906779" cy="8625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92039" y="4619244"/>
            <a:ext cx="914400" cy="8656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951220" y="3717035"/>
            <a:ext cx="993648" cy="84429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973823" y="3724655"/>
            <a:ext cx="995172" cy="84581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94904" y="3717035"/>
            <a:ext cx="995172" cy="8442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946647" y="4619244"/>
            <a:ext cx="995172" cy="84581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972300" y="4619244"/>
            <a:ext cx="995172" cy="84277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997952" y="4619244"/>
            <a:ext cx="993648" cy="84581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111995" y="3717035"/>
            <a:ext cx="995172" cy="84429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137647" y="3712464"/>
            <a:ext cx="995172" cy="84581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148059" y="3723132"/>
            <a:ext cx="995172" cy="84581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110471" y="4611623"/>
            <a:ext cx="995172" cy="84581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134600" y="4613147"/>
            <a:ext cx="2008631" cy="85496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7201661" y="1275715"/>
            <a:ext cx="880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latin typeface="Calibri"/>
                <a:cs typeface="Calibri"/>
              </a:rPr>
              <a:t>AAVcc.81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257281" y="1273555"/>
            <a:ext cx="880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latin typeface="Calibri"/>
                <a:cs typeface="Calibri"/>
              </a:rPr>
              <a:t>AAVcc.84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1132819" y="810259"/>
            <a:ext cx="1083563" cy="53340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220337" y="234686"/>
            <a:ext cx="12173638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5" dirty="0">
                <a:latin typeface="Arial" panose="020B0604020202020204" pitchFamily="34" charset="0"/>
                <a:cs typeface="Arial" panose="020B0604020202020204" pitchFamily="34" charset="0"/>
              </a:rPr>
              <a:t>Expression </a:t>
            </a:r>
            <a:r>
              <a:rPr sz="3000" b="1" dirty="0">
                <a:latin typeface="Arial" panose="020B0604020202020204" pitchFamily="34" charset="0"/>
                <a:cs typeface="Arial" panose="020B0604020202020204" pitchFamily="34" charset="0"/>
              </a:rPr>
              <a:t>of VR8 </a:t>
            </a:r>
            <a:r>
              <a:rPr sz="3000" b="1" spc="-40" dirty="0">
                <a:latin typeface="Arial" panose="020B0604020202020204" pitchFamily="34" charset="0"/>
                <a:cs typeface="Arial" panose="020B0604020202020204" pitchFamily="34" charset="0"/>
              </a:rPr>
              <a:t>ccAAVs </a:t>
            </a:r>
            <a:r>
              <a:rPr sz="3000" b="1" dirty="0">
                <a:latin typeface="Arial" panose="020B0604020202020204" pitchFamily="34" charset="0"/>
                <a:cs typeface="Arial" panose="020B0604020202020204" pitchFamily="34" charset="0"/>
              </a:rPr>
              <a:t>in the</a:t>
            </a:r>
            <a:r>
              <a:rPr sz="3000" b="1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b="1" dirty="0">
                <a:latin typeface="Arial" panose="020B0604020202020204" pitchFamily="34" charset="0"/>
                <a:cs typeface="Arial" panose="020B0604020202020204" pitchFamily="34" charset="0"/>
              </a:rPr>
              <a:t>brain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following IV injection</a:t>
            </a:r>
            <a:endParaRPr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710" y="1641001"/>
            <a:ext cx="2976639" cy="219650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231493" y="1269619"/>
            <a:ext cx="5410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Mo</a:t>
            </a:r>
            <a:r>
              <a:rPr sz="1800" spc="-10" dirty="0">
                <a:latin typeface="Calibri"/>
                <a:cs typeface="Calibri"/>
              </a:rPr>
              <a:t>c</a:t>
            </a:r>
            <a:r>
              <a:rPr sz="1800" dirty="0">
                <a:latin typeface="Calibri"/>
                <a:cs typeface="Calibri"/>
              </a:rPr>
              <a:t>k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961388" y="3707891"/>
            <a:ext cx="923544" cy="86563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2484" y="3704844"/>
            <a:ext cx="1876044" cy="87020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08888" y="4623815"/>
            <a:ext cx="926591" cy="87172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4007" y="4616196"/>
            <a:ext cx="926591" cy="86563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958339" y="4611623"/>
            <a:ext cx="932688" cy="87020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3611117" y="4398390"/>
            <a:ext cx="30353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latin typeface="Arial"/>
                <a:cs typeface="Arial"/>
              </a:rPr>
              <a:t>C</a:t>
            </a:r>
            <a:r>
              <a:rPr sz="1100" b="1" spc="-15" dirty="0">
                <a:latin typeface="Arial"/>
                <a:cs typeface="Arial"/>
              </a:rPr>
              <a:t>T</a:t>
            </a:r>
            <a:r>
              <a:rPr sz="1100" b="1" dirty="0">
                <a:latin typeface="Arial"/>
                <a:cs typeface="Arial"/>
              </a:rPr>
              <a:t>X</a:t>
            </a:r>
            <a:endParaRPr sz="11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629150" y="4401058"/>
            <a:ext cx="22669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latin typeface="Arial"/>
                <a:cs typeface="Arial"/>
              </a:rPr>
              <a:t>HC</a:t>
            </a:r>
            <a:endParaRPr sz="11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556884" y="4398645"/>
            <a:ext cx="22669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latin typeface="Arial"/>
                <a:cs typeface="Arial"/>
              </a:rPr>
              <a:t>CB</a:t>
            </a:r>
            <a:endParaRPr sz="11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690365" y="5290184"/>
            <a:ext cx="2089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5" dirty="0">
                <a:latin typeface="Arial"/>
                <a:cs typeface="Arial"/>
              </a:rPr>
              <a:t>TH</a:t>
            </a:r>
            <a:endParaRPr sz="11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524883" y="5301488"/>
            <a:ext cx="30353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latin typeface="Arial"/>
                <a:cs typeface="Arial"/>
              </a:rPr>
              <a:t>S</a:t>
            </a:r>
            <a:r>
              <a:rPr sz="1100" b="1" spc="-15" dirty="0">
                <a:latin typeface="Arial"/>
                <a:cs typeface="Arial"/>
              </a:rPr>
              <a:t>T</a:t>
            </a:r>
            <a:r>
              <a:rPr sz="1100" b="1" dirty="0">
                <a:latin typeface="Arial"/>
                <a:cs typeface="Arial"/>
              </a:rPr>
              <a:t>R</a:t>
            </a:r>
            <a:endParaRPr sz="11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563615" y="5305425"/>
            <a:ext cx="24511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Arial"/>
                <a:cs typeface="Arial"/>
              </a:rPr>
              <a:t>MB</a:t>
            </a:r>
            <a:endParaRPr sz="11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84377" y="4395596"/>
            <a:ext cx="30353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latin typeface="Arial"/>
                <a:cs typeface="Arial"/>
              </a:rPr>
              <a:t>C</a:t>
            </a:r>
            <a:r>
              <a:rPr sz="1100" b="1" spc="-15" dirty="0">
                <a:latin typeface="Arial"/>
                <a:cs typeface="Arial"/>
              </a:rPr>
              <a:t>T</a:t>
            </a:r>
            <a:r>
              <a:rPr sz="1100" b="1" dirty="0">
                <a:latin typeface="Arial"/>
                <a:cs typeface="Arial"/>
              </a:rPr>
              <a:t>X</a:t>
            </a:r>
            <a:endParaRPr sz="11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702435" y="4398390"/>
            <a:ext cx="22669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latin typeface="Arial"/>
                <a:cs typeface="Arial"/>
              </a:rPr>
              <a:t>HC</a:t>
            </a:r>
            <a:endParaRPr sz="11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630170" y="4395977"/>
            <a:ext cx="22669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latin typeface="Arial"/>
                <a:cs typeface="Arial"/>
              </a:rPr>
              <a:t>CB</a:t>
            </a:r>
            <a:endParaRPr sz="11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63625" y="5287517"/>
            <a:ext cx="2089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5" dirty="0">
                <a:latin typeface="Arial"/>
                <a:cs typeface="Arial"/>
              </a:rPr>
              <a:t>TH</a:t>
            </a:r>
            <a:endParaRPr sz="11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598167" y="5298694"/>
            <a:ext cx="30353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latin typeface="Arial"/>
                <a:cs typeface="Arial"/>
              </a:rPr>
              <a:t>S</a:t>
            </a:r>
            <a:r>
              <a:rPr sz="1100" b="1" spc="-15" dirty="0">
                <a:latin typeface="Arial"/>
                <a:cs typeface="Arial"/>
              </a:rPr>
              <a:t>T</a:t>
            </a:r>
            <a:r>
              <a:rPr sz="1100" b="1" dirty="0">
                <a:latin typeface="Arial"/>
                <a:cs typeface="Arial"/>
              </a:rPr>
              <a:t>R</a:t>
            </a:r>
            <a:endParaRPr sz="11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636901" y="5302758"/>
            <a:ext cx="24511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Arial"/>
                <a:cs typeface="Arial"/>
              </a:rPr>
              <a:t>MB</a:t>
            </a:r>
            <a:endParaRPr sz="11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609080" y="4359402"/>
            <a:ext cx="30353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latin typeface="Arial"/>
                <a:cs typeface="Arial"/>
              </a:rPr>
              <a:t>C</a:t>
            </a:r>
            <a:r>
              <a:rPr sz="1100" b="1" spc="-15" dirty="0">
                <a:latin typeface="Arial"/>
                <a:cs typeface="Arial"/>
              </a:rPr>
              <a:t>T</a:t>
            </a:r>
            <a:r>
              <a:rPr sz="1100" b="1" dirty="0">
                <a:latin typeface="Arial"/>
                <a:cs typeface="Arial"/>
              </a:rPr>
              <a:t>X</a:t>
            </a:r>
            <a:endParaRPr sz="11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727442" y="4362069"/>
            <a:ext cx="22669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latin typeface="Arial"/>
                <a:cs typeface="Arial"/>
              </a:rPr>
              <a:t>HC</a:t>
            </a:r>
            <a:endParaRPr sz="11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711310" y="4359655"/>
            <a:ext cx="22669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latin typeface="Arial"/>
                <a:cs typeface="Arial"/>
              </a:rPr>
              <a:t>CB</a:t>
            </a:r>
            <a:endParaRPr sz="11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688581" y="5250941"/>
            <a:ext cx="2089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5" dirty="0">
                <a:latin typeface="Arial"/>
                <a:cs typeface="Arial"/>
              </a:rPr>
              <a:t>TH</a:t>
            </a:r>
            <a:endParaRPr sz="11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7634478" y="5262117"/>
            <a:ext cx="30353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latin typeface="Arial"/>
                <a:cs typeface="Arial"/>
              </a:rPr>
              <a:t>S</a:t>
            </a:r>
            <a:r>
              <a:rPr sz="1100" b="1" spc="-15" dirty="0">
                <a:latin typeface="Arial"/>
                <a:cs typeface="Arial"/>
              </a:rPr>
              <a:t>T</a:t>
            </a:r>
            <a:r>
              <a:rPr sz="1100" b="1" dirty="0">
                <a:latin typeface="Arial"/>
                <a:cs typeface="Arial"/>
              </a:rPr>
              <a:t>R</a:t>
            </a:r>
            <a:endParaRPr sz="11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8717660" y="5266435"/>
            <a:ext cx="24511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Arial"/>
                <a:cs typeface="Arial"/>
              </a:rPr>
              <a:t>MB</a:t>
            </a:r>
            <a:endParaRPr sz="11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9774173" y="4347209"/>
            <a:ext cx="30353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latin typeface="Arial"/>
                <a:cs typeface="Arial"/>
              </a:rPr>
              <a:t>C</a:t>
            </a:r>
            <a:r>
              <a:rPr sz="1100" b="1" spc="-15" dirty="0">
                <a:latin typeface="Arial"/>
                <a:cs typeface="Arial"/>
              </a:rPr>
              <a:t>T</a:t>
            </a:r>
            <a:r>
              <a:rPr sz="1100" b="1" dirty="0">
                <a:latin typeface="Arial"/>
                <a:cs typeface="Arial"/>
              </a:rPr>
              <a:t>X</a:t>
            </a:r>
            <a:endParaRPr sz="11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0892790" y="4349877"/>
            <a:ext cx="22669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latin typeface="Arial"/>
                <a:cs typeface="Arial"/>
              </a:rPr>
              <a:t>HC</a:t>
            </a:r>
            <a:endParaRPr sz="11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1876278" y="4347159"/>
            <a:ext cx="22669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latin typeface="Arial"/>
                <a:cs typeface="Arial"/>
              </a:rPr>
              <a:t>CB</a:t>
            </a:r>
            <a:endParaRPr sz="11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9853676" y="5239003"/>
            <a:ext cx="2089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5" dirty="0">
                <a:latin typeface="Arial"/>
                <a:cs typeface="Arial"/>
              </a:rPr>
              <a:t>TH</a:t>
            </a:r>
            <a:endParaRPr sz="11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0799826" y="5250307"/>
            <a:ext cx="30353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latin typeface="Arial"/>
                <a:cs typeface="Arial"/>
              </a:rPr>
              <a:t>S</a:t>
            </a:r>
            <a:r>
              <a:rPr sz="1100" b="1" spc="-15" dirty="0">
                <a:latin typeface="Arial"/>
                <a:cs typeface="Arial"/>
              </a:rPr>
              <a:t>T</a:t>
            </a:r>
            <a:r>
              <a:rPr sz="1100" b="1" dirty="0">
                <a:latin typeface="Arial"/>
                <a:cs typeface="Arial"/>
              </a:rPr>
              <a:t>R</a:t>
            </a:r>
            <a:endParaRPr sz="11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1883008" y="5254497"/>
            <a:ext cx="24511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Arial"/>
                <a:cs typeface="Arial"/>
              </a:rPr>
              <a:t>MB</a:t>
            </a:r>
            <a:endParaRPr sz="1100">
              <a:latin typeface="Arial"/>
              <a:cs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3E79986-36FA-407A-82E9-BB389F1EF72A}"/>
              </a:ext>
            </a:extLst>
          </p:cNvPr>
          <p:cNvSpPr txBox="1"/>
          <p:nvPr/>
        </p:nvSpPr>
        <p:spPr>
          <a:xfrm>
            <a:off x="1894296" y="6081142"/>
            <a:ext cx="6474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VR8 </a:t>
            </a:r>
            <a:r>
              <a:rPr lang="en-US" dirty="0" err="1"/>
              <a:t>ccAAVs</a:t>
            </a:r>
            <a:r>
              <a:rPr lang="en-US" dirty="0"/>
              <a:t> have more neuronal tropism than AAV9 in the brain. </a:t>
            </a:r>
          </a:p>
        </p:txBody>
      </p:sp>
    </p:spTree>
    <p:extLst>
      <p:ext uri="{BB962C8B-B14F-4D97-AF65-F5344CB8AC3E}">
        <p14:creationId xmlns:p14="http://schemas.microsoft.com/office/powerpoint/2010/main" val="1399663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36722" y="4435084"/>
            <a:ext cx="1686226" cy="18695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07095" y="4325111"/>
            <a:ext cx="2066544" cy="2057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46291" y="4325111"/>
            <a:ext cx="2066543" cy="2057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00728" y="4325111"/>
            <a:ext cx="2066544" cy="2057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877280" y="1614078"/>
            <a:ext cx="1722776" cy="186814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01940" y="1504188"/>
            <a:ext cx="2125979" cy="20558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38088" y="1504188"/>
            <a:ext cx="2124456" cy="20558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86428" y="1504188"/>
            <a:ext cx="2124455" cy="20558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30195" y="1504188"/>
            <a:ext cx="2125980" cy="205587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70916" y="1504188"/>
            <a:ext cx="2124456" cy="205587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459735" y="4325111"/>
            <a:ext cx="2066543" cy="20574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00455" y="4325111"/>
            <a:ext cx="2066544" cy="20574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28344" y="1917192"/>
            <a:ext cx="845819" cy="0"/>
          </a:xfrm>
          <a:custGeom>
            <a:avLst/>
            <a:gdLst/>
            <a:ahLst/>
            <a:cxnLst/>
            <a:rect l="l" t="t" r="r" b="b"/>
            <a:pathLst>
              <a:path w="845819">
                <a:moveTo>
                  <a:pt x="0" y="0"/>
                </a:moveTo>
                <a:lnTo>
                  <a:pt x="845438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86483" y="1840992"/>
            <a:ext cx="487045" cy="0"/>
          </a:xfrm>
          <a:custGeom>
            <a:avLst/>
            <a:gdLst/>
            <a:ahLst/>
            <a:cxnLst/>
            <a:rect l="l" t="t" r="r" b="b"/>
            <a:pathLst>
              <a:path w="487044">
                <a:moveTo>
                  <a:pt x="0" y="0"/>
                </a:moveTo>
                <a:lnTo>
                  <a:pt x="487045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593341" y="1811782"/>
            <a:ext cx="1143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Arial"/>
                <a:cs typeface="Arial"/>
              </a:rPr>
              <a:t>**</a:t>
            </a:r>
            <a:endParaRPr sz="9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73173" y="1737105"/>
            <a:ext cx="704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*</a:t>
            </a:r>
            <a:endParaRPr sz="9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068827" y="1812416"/>
            <a:ext cx="871219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0525" algn="l"/>
                <a:tab pos="857885" algn="l"/>
              </a:tabLst>
            </a:pPr>
            <a:r>
              <a:rPr sz="900" b="1" strike="sngStrike" dirty="0">
                <a:latin typeface="Arial"/>
                <a:cs typeface="Arial"/>
              </a:rPr>
              <a:t> 	</a:t>
            </a:r>
            <a:r>
              <a:rPr sz="900" b="1" strike="sngStrike" spc="-5" dirty="0">
                <a:latin typeface="Arial"/>
                <a:cs typeface="Arial"/>
              </a:rPr>
              <a:t>*	</a:t>
            </a:r>
            <a:endParaRPr sz="9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046476" y="4765547"/>
            <a:ext cx="845819" cy="0"/>
          </a:xfrm>
          <a:custGeom>
            <a:avLst/>
            <a:gdLst/>
            <a:ahLst/>
            <a:cxnLst/>
            <a:rect l="l" t="t" r="r" b="b"/>
            <a:pathLst>
              <a:path w="845820">
                <a:moveTo>
                  <a:pt x="0" y="0"/>
                </a:moveTo>
                <a:lnTo>
                  <a:pt x="845438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46476" y="4672584"/>
            <a:ext cx="487045" cy="0"/>
          </a:xfrm>
          <a:custGeom>
            <a:avLst/>
            <a:gdLst/>
            <a:ahLst/>
            <a:cxnLst/>
            <a:rect l="l" t="t" r="r" b="b"/>
            <a:pathLst>
              <a:path w="487045">
                <a:moveTo>
                  <a:pt x="0" y="0"/>
                </a:moveTo>
                <a:lnTo>
                  <a:pt x="487045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410839" y="4661407"/>
            <a:ext cx="1143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Arial"/>
                <a:cs typeface="Arial"/>
              </a:rPr>
              <a:t>**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232530" y="4568697"/>
            <a:ext cx="1143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Arial"/>
                <a:cs typeface="Arial"/>
              </a:rPr>
              <a:t>**</a:t>
            </a:r>
            <a:endParaRPr sz="9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917440" y="1817623"/>
            <a:ext cx="871219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89890" algn="l"/>
                <a:tab pos="857885" algn="l"/>
              </a:tabLst>
            </a:pPr>
            <a:r>
              <a:rPr sz="900" b="1" strike="sngStrike" dirty="0">
                <a:latin typeface="Arial"/>
                <a:cs typeface="Arial"/>
              </a:rPr>
              <a:t> 	</a:t>
            </a:r>
            <a:r>
              <a:rPr sz="900" b="1" strike="sngStrike" spc="-5" dirty="0">
                <a:latin typeface="Arial"/>
                <a:cs typeface="Arial"/>
              </a:rPr>
              <a:t>***	</a:t>
            </a:r>
            <a:endParaRPr sz="9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610092" y="1814321"/>
            <a:ext cx="871219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1160" algn="l"/>
                <a:tab pos="857885" algn="l"/>
              </a:tabLst>
            </a:pPr>
            <a:r>
              <a:rPr sz="900" b="1" strike="sngStrike" dirty="0">
                <a:latin typeface="Arial"/>
                <a:cs typeface="Arial"/>
              </a:rPr>
              <a:t> 	</a:t>
            </a:r>
            <a:r>
              <a:rPr sz="900" b="1" strike="sngStrike" spc="-5" dirty="0">
                <a:latin typeface="Arial"/>
                <a:cs typeface="Arial"/>
              </a:rPr>
              <a:t>*	</a:t>
            </a:r>
            <a:endParaRPr sz="9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622792" y="4765547"/>
            <a:ext cx="845819" cy="0"/>
          </a:xfrm>
          <a:custGeom>
            <a:avLst/>
            <a:gdLst/>
            <a:ahLst/>
            <a:cxnLst/>
            <a:rect l="l" t="t" r="r" b="b"/>
            <a:pathLst>
              <a:path w="845820">
                <a:moveTo>
                  <a:pt x="0" y="0"/>
                </a:moveTo>
                <a:lnTo>
                  <a:pt x="845438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622792" y="4672584"/>
            <a:ext cx="487045" cy="0"/>
          </a:xfrm>
          <a:custGeom>
            <a:avLst/>
            <a:gdLst/>
            <a:ahLst/>
            <a:cxnLst/>
            <a:rect l="l" t="t" r="r" b="b"/>
            <a:pathLst>
              <a:path w="487045">
                <a:moveTo>
                  <a:pt x="0" y="0"/>
                </a:moveTo>
                <a:lnTo>
                  <a:pt x="487044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8810370" y="4568697"/>
            <a:ext cx="336550" cy="255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905"/>
              </a:lnSpc>
              <a:spcBef>
                <a:spcPts val="100"/>
              </a:spcBef>
            </a:pPr>
            <a:r>
              <a:rPr sz="900" b="1" spc="-10" dirty="0">
                <a:latin typeface="Arial"/>
                <a:cs typeface="Arial"/>
              </a:rPr>
              <a:t>***</a:t>
            </a:r>
            <a:endParaRPr sz="900">
              <a:latin typeface="Arial"/>
              <a:cs typeface="Arial"/>
            </a:endParaRPr>
          </a:p>
          <a:p>
            <a:pPr marL="190500">
              <a:lnSpc>
                <a:spcPts val="905"/>
              </a:lnSpc>
            </a:pPr>
            <a:r>
              <a:rPr sz="900" b="1" spc="-10" dirty="0">
                <a:latin typeface="Arial"/>
                <a:cs typeface="Arial"/>
              </a:rPr>
              <a:t>***</a:t>
            </a:r>
            <a:endParaRPr sz="9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484611" y="1811782"/>
            <a:ext cx="871219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1160" algn="l"/>
                <a:tab pos="857885" algn="l"/>
              </a:tabLst>
            </a:pPr>
            <a:r>
              <a:rPr sz="900" b="1" strike="sngStrike" dirty="0">
                <a:latin typeface="Arial"/>
                <a:cs typeface="Arial"/>
              </a:rPr>
              <a:t> 	</a:t>
            </a:r>
            <a:r>
              <a:rPr sz="900" b="1" strike="sngStrike" spc="-5" dirty="0">
                <a:latin typeface="Arial"/>
                <a:cs typeface="Arial"/>
              </a:rPr>
              <a:t>*	</a:t>
            </a:r>
            <a:endParaRPr sz="9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0492740" y="4765547"/>
            <a:ext cx="845819" cy="0"/>
          </a:xfrm>
          <a:custGeom>
            <a:avLst/>
            <a:gdLst/>
            <a:ahLst/>
            <a:cxnLst/>
            <a:rect l="l" t="t" r="r" b="b"/>
            <a:pathLst>
              <a:path w="845820">
                <a:moveTo>
                  <a:pt x="0" y="0"/>
                </a:moveTo>
                <a:lnTo>
                  <a:pt x="845438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492740" y="4672584"/>
            <a:ext cx="487045" cy="0"/>
          </a:xfrm>
          <a:custGeom>
            <a:avLst/>
            <a:gdLst/>
            <a:ahLst/>
            <a:cxnLst/>
            <a:rect l="l" t="t" r="r" b="b"/>
            <a:pathLst>
              <a:path w="487045">
                <a:moveTo>
                  <a:pt x="0" y="0"/>
                </a:moveTo>
                <a:lnTo>
                  <a:pt x="487044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0857738" y="4661407"/>
            <a:ext cx="1143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Arial"/>
                <a:cs typeface="Arial"/>
              </a:rPr>
              <a:t>**</a:t>
            </a:r>
            <a:endParaRPr sz="9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679048" y="4568697"/>
            <a:ext cx="1143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Arial"/>
                <a:cs typeface="Arial"/>
              </a:rPr>
              <a:t>**</a:t>
            </a:r>
            <a:endParaRPr sz="9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763004" y="1814829"/>
            <a:ext cx="871219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89890" algn="l"/>
                <a:tab pos="857885" algn="l"/>
              </a:tabLst>
            </a:pPr>
            <a:r>
              <a:rPr sz="900" b="1" strike="sngStrike" dirty="0">
                <a:latin typeface="Arial"/>
                <a:cs typeface="Arial"/>
              </a:rPr>
              <a:t> 	</a:t>
            </a:r>
            <a:r>
              <a:rPr sz="900" b="1" strike="sngStrike" spc="-5" dirty="0">
                <a:latin typeface="Arial"/>
                <a:cs typeface="Arial"/>
              </a:rPr>
              <a:t>*	</a:t>
            </a:r>
            <a:endParaRPr sz="900">
              <a:latin typeface="Arial"/>
              <a:cs typeface="Arial"/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1005076" y="284914"/>
            <a:ext cx="10515600" cy="96629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929764" marR="5080" indent="-1917700">
              <a:lnSpc>
                <a:spcPts val="3460"/>
              </a:lnSpc>
              <a:spcBef>
                <a:spcPts val="535"/>
              </a:spcBef>
            </a:pPr>
            <a:r>
              <a:rPr sz="3200" b="1" dirty="0">
                <a:latin typeface="Arial" panose="020B0604020202020204" pitchFamily="34" charset="0"/>
                <a:cs typeface="Arial" panose="020B0604020202020204" pitchFamily="34" charset="0"/>
              </a:rPr>
              <a:t>Quantitative </a:t>
            </a:r>
            <a:r>
              <a:rPr sz="3200" b="1" spc="-5" dirty="0">
                <a:latin typeface="Arial" panose="020B0604020202020204" pitchFamily="34" charset="0"/>
                <a:cs typeface="Arial" panose="020B0604020202020204" pitchFamily="34" charset="0"/>
              </a:rPr>
              <a:t>comparison </a:t>
            </a:r>
            <a:r>
              <a:rPr sz="3200" b="1" dirty="0">
                <a:latin typeface="Arial" panose="020B0604020202020204" pitchFamily="34" charset="0"/>
                <a:cs typeface="Arial" panose="020B0604020202020204" pitchFamily="34" charset="0"/>
              </a:rPr>
              <a:t>on neuronal and </a:t>
            </a:r>
            <a:r>
              <a:rPr sz="3200" b="1" spc="-5" dirty="0">
                <a:latin typeface="Arial" panose="020B0604020202020204" pitchFamily="34" charset="0"/>
                <a:cs typeface="Arial" panose="020B0604020202020204" pitchFamily="34" charset="0"/>
              </a:rPr>
              <a:t>glial</a:t>
            </a:r>
            <a:r>
              <a:rPr sz="3200" b="1" spc="-1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spc="-5" dirty="0">
                <a:latin typeface="Arial" panose="020B0604020202020204" pitchFamily="34" charset="0"/>
                <a:cs typeface="Arial" panose="020B0604020202020204" pitchFamily="34" charset="0"/>
              </a:rPr>
              <a:t>cell  </a:t>
            </a:r>
            <a:r>
              <a:rPr sz="3200" b="1" dirty="0">
                <a:latin typeface="Arial" panose="020B0604020202020204" pitchFamily="34" charset="0"/>
                <a:cs typeface="Arial" panose="020B0604020202020204" pitchFamily="34" charset="0"/>
              </a:rPr>
              <a:t>transduction for </a:t>
            </a:r>
            <a:r>
              <a:rPr sz="3200" b="1" spc="-40" dirty="0">
                <a:latin typeface="Arial" panose="020B0604020202020204" pitchFamily="34" charset="0"/>
                <a:cs typeface="Arial" panose="020B0604020202020204" pitchFamily="34" charset="0"/>
              </a:rPr>
              <a:t>ccAAVs</a:t>
            </a:r>
            <a:r>
              <a:rPr sz="3200" b="1" spc="-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dirty="0">
                <a:latin typeface="Arial" panose="020B0604020202020204" pitchFamily="34" charset="0"/>
                <a:cs typeface="Arial" panose="020B0604020202020204" pitchFamily="34" charset="0"/>
              </a:rPr>
              <a:t>(VR8)</a:t>
            </a:r>
          </a:p>
        </p:txBody>
      </p:sp>
      <p:sp>
        <p:nvSpPr>
          <p:cNvPr id="35" name="object 35"/>
          <p:cNvSpPr/>
          <p:nvPr/>
        </p:nvSpPr>
        <p:spPr>
          <a:xfrm>
            <a:off x="10978895" y="277368"/>
            <a:ext cx="1083563" cy="5334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103428" y="1148588"/>
            <a:ext cx="105854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Neurons</a:t>
            </a:r>
            <a:endParaRPr sz="20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6171" y="3913708"/>
            <a:ext cx="133858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Astrocytes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2B1C1BF-310D-4FD1-AB08-8B7C955C90CA}"/>
              </a:ext>
            </a:extLst>
          </p:cNvPr>
          <p:cNvSpPr txBox="1"/>
          <p:nvPr/>
        </p:nvSpPr>
        <p:spPr>
          <a:xfrm>
            <a:off x="1005076" y="6393688"/>
            <a:ext cx="9340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addition to increased neuronal tropism, VR8 </a:t>
            </a:r>
            <a:r>
              <a:rPr lang="en-US" dirty="0" err="1"/>
              <a:t>ccAAVs</a:t>
            </a:r>
            <a:r>
              <a:rPr lang="en-US" dirty="0"/>
              <a:t> also have less astrocyte tropism than AAV9.</a:t>
            </a:r>
          </a:p>
        </p:txBody>
      </p:sp>
    </p:spTree>
    <p:extLst>
      <p:ext uri="{BB962C8B-B14F-4D97-AF65-F5344CB8AC3E}">
        <p14:creationId xmlns:p14="http://schemas.microsoft.com/office/powerpoint/2010/main" val="1606420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6263" y="329311"/>
            <a:ext cx="11739245" cy="497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100" spc="-5" dirty="0"/>
              <a:t>Evolution scheme of cross-species compatible </a:t>
            </a:r>
            <a:r>
              <a:rPr sz="3100" spc="-65" dirty="0"/>
              <a:t>AAVs</a:t>
            </a:r>
            <a:r>
              <a:rPr sz="3100" spc="5" dirty="0"/>
              <a:t> </a:t>
            </a:r>
            <a:r>
              <a:rPr sz="3100" spc="-35" dirty="0"/>
              <a:t>(ccAAVs)</a:t>
            </a:r>
            <a:endParaRPr sz="3100"/>
          </a:p>
        </p:txBody>
      </p:sp>
      <p:sp>
        <p:nvSpPr>
          <p:cNvPr id="3" name="object 3"/>
          <p:cNvSpPr/>
          <p:nvPr/>
        </p:nvSpPr>
        <p:spPr>
          <a:xfrm>
            <a:off x="957827" y="1200513"/>
            <a:ext cx="10095389" cy="54574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4031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33321" y="1162392"/>
            <a:ext cx="999933" cy="6470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2085" y="244855"/>
            <a:ext cx="9446895" cy="497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100" spc="-5" dirty="0">
                <a:latin typeface="Arial" panose="020B0604020202020204" pitchFamily="34" charset="0"/>
                <a:cs typeface="Arial" panose="020B0604020202020204" pitchFamily="34" charset="0"/>
              </a:rPr>
              <a:t>Representation of enriched </a:t>
            </a:r>
            <a:r>
              <a:rPr sz="3100" spc="-55" dirty="0">
                <a:latin typeface="Arial" panose="020B0604020202020204" pitchFamily="34" charset="0"/>
                <a:cs typeface="Arial" panose="020B0604020202020204" pitchFamily="34" charset="0"/>
              </a:rPr>
              <a:t>ccAAV </a:t>
            </a:r>
            <a:r>
              <a:rPr sz="3100" spc="-5" dirty="0">
                <a:latin typeface="Arial" panose="020B0604020202020204" pitchFamily="34" charset="0"/>
                <a:cs typeface="Arial" panose="020B0604020202020204" pitchFamily="34" charset="0"/>
              </a:rPr>
              <a:t>variants </a:t>
            </a:r>
            <a:r>
              <a:rPr sz="3100" i="1" spc="-5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3100" i="1" spc="1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100" i="1" spc="-5" dirty="0">
                <a:latin typeface="Arial" panose="020B0604020202020204" pitchFamily="34" charset="0"/>
                <a:cs typeface="Arial" panose="020B0604020202020204" pitchFamily="34" charset="0"/>
              </a:rPr>
              <a:t>vivo</a:t>
            </a:r>
            <a:endParaRPr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92957" y="1777110"/>
            <a:ext cx="4705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VR4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24443" y="1778634"/>
            <a:ext cx="4705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VR8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680459" y="1324355"/>
            <a:ext cx="880872" cy="4328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71238" y="1424177"/>
            <a:ext cx="489584" cy="247015"/>
          </a:xfrm>
          <a:custGeom>
            <a:avLst/>
            <a:gdLst/>
            <a:ahLst/>
            <a:cxnLst/>
            <a:rect l="l" t="t" r="r" b="b"/>
            <a:pathLst>
              <a:path w="489585" h="247014">
                <a:moveTo>
                  <a:pt x="0" y="123444"/>
                </a:moveTo>
                <a:lnTo>
                  <a:pt x="123444" y="0"/>
                </a:lnTo>
                <a:lnTo>
                  <a:pt x="123444" y="61722"/>
                </a:lnTo>
                <a:lnTo>
                  <a:pt x="365760" y="61722"/>
                </a:lnTo>
                <a:lnTo>
                  <a:pt x="365760" y="0"/>
                </a:lnTo>
                <a:lnTo>
                  <a:pt x="489203" y="123444"/>
                </a:lnTo>
                <a:lnTo>
                  <a:pt x="365760" y="246887"/>
                </a:lnTo>
                <a:lnTo>
                  <a:pt x="365760" y="185166"/>
                </a:lnTo>
                <a:lnTo>
                  <a:pt x="123444" y="185166"/>
                </a:lnTo>
                <a:lnTo>
                  <a:pt x="123444" y="246887"/>
                </a:lnTo>
                <a:lnTo>
                  <a:pt x="0" y="123444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037831" y="649223"/>
            <a:ext cx="1453896" cy="12633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26948" y="2100072"/>
            <a:ext cx="10404348" cy="44230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62878" y="1422908"/>
            <a:ext cx="795020" cy="120014"/>
          </a:xfrm>
          <a:custGeom>
            <a:avLst/>
            <a:gdLst/>
            <a:ahLst/>
            <a:cxnLst/>
            <a:rect l="l" t="t" r="r" b="b"/>
            <a:pathLst>
              <a:path w="795020" h="120015">
                <a:moveTo>
                  <a:pt x="113792" y="5333"/>
                </a:moveTo>
                <a:lnTo>
                  <a:pt x="0" y="63500"/>
                </a:lnTo>
                <a:lnTo>
                  <a:pt x="114808" y="119633"/>
                </a:lnTo>
                <a:lnTo>
                  <a:pt x="114470" y="81661"/>
                </a:lnTo>
                <a:lnTo>
                  <a:pt x="95376" y="81661"/>
                </a:lnTo>
                <a:lnTo>
                  <a:pt x="95123" y="43561"/>
                </a:lnTo>
                <a:lnTo>
                  <a:pt x="114130" y="43434"/>
                </a:lnTo>
                <a:lnTo>
                  <a:pt x="113792" y="5333"/>
                </a:lnTo>
                <a:close/>
              </a:path>
              <a:path w="795020" h="120015">
                <a:moveTo>
                  <a:pt x="114130" y="43434"/>
                </a:moveTo>
                <a:lnTo>
                  <a:pt x="95123" y="43561"/>
                </a:lnTo>
                <a:lnTo>
                  <a:pt x="95376" y="81661"/>
                </a:lnTo>
                <a:lnTo>
                  <a:pt x="114469" y="81533"/>
                </a:lnTo>
                <a:lnTo>
                  <a:pt x="114130" y="43434"/>
                </a:lnTo>
                <a:close/>
              </a:path>
              <a:path w="795020" h="120015">
                <a:moveTo>
                  <a:pt x="114469" y="81533"/>
                </a:moveTo>
                <a:lnTo>
                  <a:pt x="95376" y="81661"/>
                </a:lnTo>
                <a:lnTo>
                  <a:pt x="114470" y="81661"/>
                </a:lnTo>
                <a:lnTo>
                  <a:pt x="114469" y="81533"/>
                </a:lnTo>
                <a:close/>
              </a:path>
              <a:path w="795020" h="120015">
                <a:moveTo>
                  <a:pt x="133223" y="43306"/>
                </a:moveTo>
                <a:lnTo>
                  <a:pt x="114130" y="43434"/>
                </a:lnTo>
                <a:lnTo>
                  <a:pt x="114469" y="81533"/>
                </a:lnTo>
                <a:lnTo>
                  <a:pt x="133476" y="81406"/>
                </a:lnTo>
                <a:lnTo>
                  <a:pt x="133223" y="43306"/>
                </a:lnTo>
                <a:close/>
              </a:path>
              <a:path w="795020" h="120015">
                <a:moveTo>
                  <a:pt x="209423" y="42544"/>
                </a:moveTo>
                <a:lnTo>
                  <a:pt x="171323" y="42925"/>
                </a:lnTo>
                <a:lnTo>
                  <a:pt x="171576" y="81025"/>
                </a:lnTo>
                <a:lnTo>
                  <a:pt x="209676" y="80644"/>
                </a:lnTo>
                <a:lnTo>
                  <a:pt x="209423" y="42544"/>
                </a:lnTo>
                <a:close/>
              </a:path>
              <a:path w="795020" h="120015">
                <a:moveTo>
                  <a:pt x="285496" y="41782"/>
                </a:moveTo>
                <a:lnTo>
                  <a:pt x="247396" y="42163"/>
                </a:lnTo>
                <a:lnTo>
                  <a:pt x="247776" y="80263"/>
                </a:lnTo>
                <a:lnTo>
                  <a:pt x="285876" y="79882"/>
                </a:lnTo>
                <a:lnTo>
                  <a:pt x="285496" y="41782"/>
                </a:lnTo>
                <a:close/>
              </a:path>
              <a:path w="795020" h="120015">
                <a:moveTo>
                  <a:pt x="361696" y="41147"/>
                </a:moveTo>
                <a:lnTo>
                  <a:pt x="323596" y="41528"/>
                </a:lnTo>
                <a:lnTo>
                  <a:pt x="323976" y="79628"/>
                </a:lnTo>
                <a:lnTo>
                  <a:pt x="362076" y="79247"/>
                </a:lnTo>
                <a:lnTo>
                  <a:pt x="361696" y="41147"/>
                </a:lnTo>
                <a:close/>
              </a:path>
              <a:path w="795020" h="120015">
                <a:moveTo>
                  <a:pt x="437896" y="40386"/>
                </a:moveTo>
                <a:lnTo>
                  <a:pt x="399796" y="40766"/>
                </a:lnTo>
                <a:lnTo>
                  <a:pt x="400176" y="78866"/>
                </a:lnTo>
                <a:lnTo>
                  <a:pt x="438276" y="78486"/>
                </a:lnTo>
                <a:lnTo>
                  <a:pt x="437896" y="40386"/>
                </a:lnTo>
                <a:close/>
              </a:path>
              <a:path w="795020" h="120015">
                <a:moveTo>
                  <a:pt x="514096" y="39750"/>
                </a:moveTo>
                <a:lnTo>
                  <a:pt x="475996" y="40004"/>
                </a:lnTo>
                <a:lnTo>
                  <a:pt x="476376" y="78104"/>
                </a:lnTo>
                <a:lnTo>
                  <a:pt x="514476" y="77850"/>
                </a:lnTo>
                <a:lnTo>
                  <a:pt x="514096" y="39750"/>
                </a:lnTo>
                <a:close/>
              </a:path>
              <a:path w="795020" h="120015">
                <a:moveTo>
                  <a:pt x="590296" y="38988"/>
                </a:moveTo>
                <a:lnTo>
                  <a:pt x="552196" y="39369"/>
                </a:lnTo>
                <a:lnTo>
                  <a:pt x="552576" y="77469"/>
                </a:lnTo>
                <a:lnTo>
                  <a:pt x="590676" y="77088"/>
                </a:lnTo>
                <a:lnTo>
                  <a:pt x="590296" y="38988"/>
                </a:lnTo>
                <a:close/>
              </a:path>
              <a:path w="795020" h="120015">
                <a:moveTo>
                  <a:pt x="666496" y="38226"/>
                </a:moveTo>
                <a:lnTo>
                  <a:pt x="628396" y="38607"/>
                </a:lnTo>
                <a:lnTo>
                  <a:pt x="628776" y="76707"/>
                </a:lnTo>
                <a:lnTo>
                  <a:pt x="666876" y="76326"/>
                </a:lnTo>
                <a:lnTo>
                  <a:pt x="666496" y="38226"/>
                </a:lnTo>
                <a:close/>
              </a:path>
              <a:path w="795020" h="120015">
                <a:moveTo>
                  <a:pt x="679830" y="0"/>
                </a:moveTo>
                <a:lnTo>
                  <a:pt x="680847" y="114300"/>
                </a:lnTo>
                <a:lnTo>
                  <a:pt x="794639" y="56133"/>
                </a:lnTo>
                <a:lnTo>
                  <a:pt x="6798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5012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11677" y="307954"/>
            <a:ext cx="490220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sz="32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spc="-5" dirty="0"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428115"/>
            <a:ext cx="10042525" cy="7207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241300" marR="5080" indent="-229235">
              <a:lnSpc>
                <a:spcPts val="2590"/>
              </a:lnSpc>
              <a:spcBef>
                <a:spcPts val="425"/>
              </a:spcBef>
              <a:buChar char="•"/>
              <a:tabLst>
                <a:tab pos="241935" algn="l"/>
              </a:tabLst>
            </a:pPr>
            <a:r>
              <a:rPr sz="2400" spc="-5" dirty="0">
                <a:latin typeface="Arial"/>
                <a:cs typeface="Arial"/>
              </a:rPr>
              <a:t>C57/BL6 mice were </a:t>
            </a:r>
            <a:r>
              <a:rPr sz="2400" dirty="0">
                <a:latin typeface="Arial"/>
                <a:cs typeface="Arial"/>
              </a:rPr>
              <a:t>injected </a:t>
            </a:r>
            <a:r>
              <a:rPr sz="2400" spc="-5" dirty="0">
                <a:latin typeface="Arial"/>
                <a:cs typeface="Arial"/>
              </a:rPr>
              <a:t>intravenously </a:t>
            </a:r>
            <a:r>
              <a:rPr sz="2400" dirty="0">
                <a:latin typeface="Arial"/>
                <a:cs typeface="Arial"/>
              </a:rPr>
              <a:t>at </a:t>
            </a:r>
            <a:r>
              <a:rPr sz="2400" spc="-5" dirty="0">
                <a:latin typeface="Arial"/>
                <a:cs typeface="Arial"/>
              </a:rPr>
              <a:t>a dose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5" dirty="0">
                <a:latin typeface="Arial"/>
                <a:cs typeface="Arial"/>
              </a:rPr>
              <a:t>5e13 </a:t>
            </a:r>
            <a:r>
              <a:rPr sz="2400" dirty="0">
                <a:latin typeface="Arial"/>
                <a:cs typeface="Arial"/>
              </a:rPr>
              <a:t>vg/kg (N=3)  </a:t>
            </a:r>
            <a:r>
              <a:rPr sz="2400" spc="-5" dirty="0">
                <a:latin typeface="Arial"/>
                <a:cs typeface="Arial"/>
              </a:rPr>
              <a:t>mouse with a self-complementary </a:t>
            </a:r>
            <a:r>
              <a:rPr sz="2400" spc="-50" dirty="0">
                <a:latin typeface="Arial"/>
                <a:cs typeface="Arial"/>
              </a:rPr>
              <a:t>AAV9 </a:t>
            </a:r>
            <a:r>
              <a:rPr sz="2400" spc="-5" dirty="0">
                <a:latin typeface="Arial"/>
                <a:cs typeface="Arial"/>
              </a:rPr>
              <a:t>or </a:t>
            </a:r>
            <a:r>
              <a:rPr sz="2400" spc="-40" dirty="0">
                <a:latin typeface="Arial"/>
                <a:cs typeface="Arial"/>
              </a:rPr>
              <a:t>ccAAV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vector.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6939" y="5406644"/>
            <a:ext cx="10695940" cy="7207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241300" marR="5080" indent="-229235">
              <a:lnSpc>
                <a:spcPts val="2590"/>
              </a:lnSpc>
              <a:spcBef>
                <a:spcPts val="425"/>
              </a:spcBef>
              <a:buChar char="•"/>
              <a:tabLst>
                <a:tab pos="241935" algn="l"/>
              </a:tabLst>
            </a:pPr>
            <a:r>
              <a:rPr sz="2400" spc="-5" dirty="0">
                <a:latin typeface="Arial"/>
                <a:cs typeface="Arial"/>
              </a:rPr>
              <a:t>Animals were </a:t>
            </a:r>
            <a:r>
              <a:rPr sz="2400" dirty="0">
                <a:latin typeface="Arial"/>
                <a:cs typeface="Arial"/>
              </a:rPr>
              <a:t>sacrificed </a:t>
            </a:r>
            <a:r>
              <a:rPr sz="2400" spc="-5" dirty="0">
                <a:latin typeface="Arial"/>
                <a:cs typeface="Arial"/>
              </a:rPr>
              <a:t>4 weeks </a:t>
            </a:r>
            <a:r>
              <a:rPr sz="2400" dirty="0">
                <a:latin typeface="Arial"/>
                <a:cs typeface="Arial"/>
              </a:rPr>
              <a:t>post </a:t>
            </a:r>
            <a:r>
              <a:rPr sz="2400" spc="-5" dirty="0">
                <a:latin typeface="Arial"/>
                <a:cs typeface="Arial"/>
              </a:rPr>
              <a:t>injection and multiple organs harvested  and transduction evaluated by native fluorescence or</a:t>
            </a:r>
            <a:r>
              <a:rPr sz="2400" spc="9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IHC.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93539" y="2687425"/>
            <a:ext cx="1417019" cy="14214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425473" y="2664993"/>
            <a:ext cx="1470604" cy="14753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157983" y="3864864"/>
            <a:ext cx="2974847" cy="1481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912864" y="3864864"/>
            <a:ext cx="2974848" cy="14752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8637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15538" y="690307"/>
            <a:ext cx="3295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A.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5156" y="3427307"/>
            <a:ext cx="3295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B.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793768" y="91536"/>
            <a:ext cx="1118362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5" dirty="0">
                <a:latin typeface="Arial" panose="020B0604020202020204" pitchFamily="34" charset="0"/>
                <a:cs typeface="Arial" panose="020B0604020202020204" pitchFamily="34" charset="0"/>
              </a:rPr>
              <a:t>Expression </a:t>
            </a:r>
            <a:r>
              <a:rPr sz="3000" b="1" dirty="0">
                <a:latin typeface="Arial" panose="020B0604020202020204" pitchFamily="34" charset="0"/>
                <a:cs typeface="Arial" panose="020B0604020202020204" pitchFamily="34" charset="0"/>
              </a:rPr>
              <a:t>of VR4 </a:t>
            </a:r>
            <a:r>
              <a:rPr sz="3000" b="1" spc="-40" dirty="0">
                <a:latin typeface="Arial" panose="020B0604020202020204" pitchFamily="34" charset="0"/>
                <a:cs typeface="Arial" panose="020B0604020202020204" pitchFamily="34" charset="0"/>
              </a:rPr>
              <a:t>ccAAVs </a:t>
            </a:r>
            <a:r>
              <a:rPr sz="3000" b="1" dirty="0">
                <a:latin typeface="Arial" panose="020B0604020202020204" pitchFamily="34" charset="0"/>
                <a:cs typeface="Arial" panose="020B0604020202020204" pitchFamily="34" charset="0"/>
              </a:rPr>
              <a:t>in cardiac and </a:t>
            </a:r>
            <a:r>
              <a:rPr sz="3000" b="1" spc="-5" dirty="0">
                <a:latin typeface="Arial" panose="020B0604020202020204" pitchFamily="34" charset="0"/>
                <a:cs typeface="Arial" panose="020B0604020202020204" pitchFamily="34" charset="0"/>
              </a:rPr>
              <a:t>skeletal</a:t>
            </a:r>
            <a:r>
              <a:rPr sz="3000" b="1" spc="-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b="1" spc="-5" dirty="0">
                <a:latin typeface="Arial" panose="020B0604020202020204" pitchFamily="34" charset="0"/>
                <a:cs typeface="Arial" panose="020B0604020202020204" pitchFamily="34" charset="0"/>
              </a:rPr>
              <a:t>muscle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6151321" y="723200"/>
            <a:ext cx="880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latin typeface="Calibri"/>
                <a:cs typeface="Calibri"/>
              </a:rPr>
              <a:t>AAVcc.47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85333" y="1950748"/>
            <a:ext cx="518776" cy="5936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93960" y="4384300"/>
            <a:ext cx="681228" cy="6812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059668" y="743712"/>
            <a:ext cx="1082040" cy="533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87056" y="1081467"/>
            <a:ext cx="1990725" cy="1885314"/>
          </a:xfrm>
          <a:custGeom>
            <a:avLst/>
            <a:gdLst/>
            <a:ahLst/>
            <a:cxnLst/>
            <a:rect l="l" t="t" r="r" b="b"/>
            <a:pathLst>
              <a:path w="1990725" h="1885314">
                <a:moveTo>
                  <a:pt x="0" y="1885188"/>
                </a:moveTo>
                <a:lnTo>
                  <a:pt x="1990344" y="1885188"/>
                </a:lnTo>
                <a:lnTo>
                  <a:pt x="1990344" y="0"/>
                </a:lnTo>
                <a:lnTo>
                  <a:pt x="0" y="0"/>
                </a:lnTo>
                <a:lnTo>
                  <a:pt x="0" y="18851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387056" y="1081467"/>
            <a:ext cx="1990725" cy="1885314"/>
          </a:xfrm>
          <a:custGeom>
            <a:avLst/>
            <a:gdLst/>
            <a:ahLst/>
            <a:cxnLst/>
            <a:rect l="l" t="t" r="r" b="b"/>
            <a:pathLst>
              <a:path w="1990725" h="1885314">
                <a:moveTo>
                  <a:pt x="0" y="1885188"/>
                </a:moveTo>
                <a:lnTo>
                  <a:pt x="1990344" y="1885188"/>
                </a:lnTo>
                <a:lnTo>
                  <a:pt x="1990344" y="0"/>
                </a:lnTo>
                <a:lnTo>
                  <a:pt x="0" y="0"/>
                </a:lnTo>
                <a:lnTo>
                  <a:pt x="0" y="1885188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87056" y="3789176"/>
            <a:ext cx="1990344" cy="152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382484" y="5348228"/>
            <a:ext cx="1999488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84008" y="3029139"/>
            <a:ext cx="1997964" cy="6187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Picture Placeholder 16" descr="A star in the dark&#10;&#10;Description automatically generated">
            <a:extLst>
              <a:ext uri="{FF2B5EF4-FFF2-40B4-BE49-F238E27FC236}">
                <a16:creationId xmlns:a16="http://schemas.microsoft.com/office/drawing/2014/main" id="{7BA37679-7405-4E61-9F48-F76442D4A9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2" r="7912"/>
          <a:stretch>
            <a:fillRect/>
          </a:stretch>
        </p:blipFill>
        <p:spPr>
          <a:xfrm>
            <a:off x="3496636" y="1077696"/>
            <a:ext cx="2007446" cy="189402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2811" r="21852" b="314"/>
          <a:stretch/>
        </p:blipFill>
        <p:spPr>
          <a:xfrm rot="5400000">
            <a:off x="5648763" y="1027580"/>
            <a:ext cx="1885227" cy="199317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028" y="3780466"/>
            <a:ext cx="2008936" cy="15067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568" y="3787788"/>
            <a:ext cx="2009016" cy="151923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3" t="49879" r="663" b="-2"/>
          <a:stretch/>
        </p:blipFill>
        <p:spPr>
          <a:xfrm>
            <a:off x="5569894" y="5336410"/>
            <a:ext cx="2015484" cy="75767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71"/>
          <a:stretch/>
        </p:blipFill>
        <p:spPr>
          <a:xfrm>
            <a:off x="3450569" y="5348643"/>
            <a:ext cx="1999010" cy="76056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" t="37156" r="-467" b="22638"/>
          <a:stretch/>
        </p:blipFill>
        <p:spPr>
          <a:xfrm>
            <a:off x="5596999" y="3025415"/>
            <a:ext cx="1990965" cy="60034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7" t="26325" r="837" b="31997"/>
          <a:stretch/>
        </p:blipFill>
        <p:spPr>
          <a:xfrm>
            <a:off x="3494867" y="3030354"/>
            <a:ext cx="2009215" cy="62805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2A84DCD-3CFD-4714-8A46-585C58128C4D}"/>
              </a:ext>
            </a:extLst>
          </p:cNvPr>
          <p:cNvSpPr txBox="1"/>
          <p:nvPr/>
        </p:nvSpPr>
        <p:spPr>
          <a:xfrm>
            <a:off x="4154860" y="687554"/>
            <a:ext cx="689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AAV9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2A84DCD-3CFD-4714-8A46-585C58128C4D}"/>
              </a:ext>
            </a:extLst>
          </p:cNvPr>
          <p:cNvSpPr txBox="1"/>
          <p:nvPr/>
        </p:nvSpPr>
        <p:spPr>
          <a:xfrm>
            <a:off x="2037614" y="660704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Mock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55615" y="1257906"/>
            <a:ext cx="2619528" cy="206768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79885" y="3574812"/>
            <a:ext cx="2754503" cy="2237551"/>
          </a:xfrm>
          <a:prstGeom prst="rect">
            <a:avLst/>
          </a:prstGeom>
        </p:spPr>
      </p:pic>
      <p:cxnSp>
        <p:nvCxnSpPr>
          <p:cNvPr id="44" name="Straight Connector 43"/>
          <p:cNvCxnSpPr/>
          <p:nvPr/>
        </p:nvCxnSpPr>
        <p:spPr>
          <a:xfrm>
            <a:off x="9673389" y="1775397"/>
            <a:ext cx="5654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9825326" y="1600801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</a:t>
            </a:r>
          </a:p>
        </p:txBody>
      </p:sp>
      <p:cxnSp>
        <p:nvCxnSpPr>
          <p:cNvPr id="46" name="Straight Connector 45"/>
          <p:cNvCxnSpPr/>
          <p:nvPr/>
        </p:nvCxnSpPr>
        <p:spPr>
          <a:xfrm>
            <a:off x="9506850" y="3890081"/>
            <a:ext cx="5654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9562532" y="3715485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****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53BEB1-1064-44F5-9365-631E528F5BAA}"/>
              </a:ext>
            </a:extLst>
          </p:cNvPr>
          <p:cNvSpPr txBox="1"/>
          <p:nvPr/>
        </p:nvSpPr>
        <p:spPr>
          <a:xfrm>
            <a:off x="992817" y="6265215"/>
            <a:ext cx="928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Greater transduction observed in the heart and skeletal muscle with cc47 compared to AAV9.</a:t>
            </a:r>
          </a:p>
        </p:txBody>
      </p:sp>
    </p:spTree>
    <p:extLst>
      <p:ext uri="{BB962C8B-B14F-4D97-AF65-F5344CB8AC3E}">
        <p14:creationId xmlns:p14="http://schemas.microsoft.com/office/powerpoint/2010/main" val="4288600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0020" y="955116"/>
            <a:ext cx="5270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A</a:t>
            </a:r>
            <a:r>
              <a:rPr sz="1800" spc="-70" dirty="0">
                <a:latin typeface="Calibri"/>
                <a:cs typeface="Calibri"/>
              </a:rPr>
              <a:t>A</a:t>
            </a:r>
            <a:r>
              <a:rPr sz="1800" spc="-5" dirty="0">
                <a:latin typeface="Calibri"/>
                <a:cs typeface="Calibri"/>
              </a:rPr>
              <a:t>V9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96804" y="955116"/>
            <a:ext cx="880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latin typeface="Calibri"/>
                <a:cs typeface="Calibri"/>
              </a:rPr>
              <a:t>AAVcc.47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09844" y="1942546"/>
            <a:ext cx="734845" cy="6003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9618" y="4333662"/>
            <a:ext cx="754380" cy="7074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978895" y="277368"/>
            <a:ext cx="1083563" cy="533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766716" y="955116"/>
            <a:ext cx="5410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Mo</a:t>
            </a:r>
            <a:r>
              <a:rPr sz="1800" spc="-10" dirty="0">
                <a:latin typeface="Calibri"/>
                <a:cs typeface="Calibri"/>
              </a:rPr>
              <a:t>c</a:t>
            </a:r>
            <a:r>
              <a:rPr sz="1800" dirty="0">
                <a:latin typeface="Calibri"/>
                <a:cs typeface="Calibri"/>
              </a:rPr>
              <a:t>k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24155" y="863041"/>
            <a:ext cx="32893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Arial"/>
                <a:cs typeface="Arial"/>
              </a:rPr>
              <a:t>A.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2209" y="3069716"/>
            <a:ext cx="3295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B.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831900" y="277613"/>
            <a:ext cx="999998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latin typeface="Arial" panose="020B0604020202020204" pitchFamily="34" charset="0"/>
                <a:cs typeface="Arial" panose="020B0604020202020204" pitchFamily="34" charset="0"/>
              </a:rPr>
              <a:t>Expression </a:t>
            </a:r>
            <a:r>
              <a:rPr sz="3000" b="1" spc="-1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sz="3000" b="1" dirty="0">
                <a:latin typeface="Arial" panose="020B0604020202020204" pitchFamily="34" charset="0"/>
                <a:cs typeface="Arial" panose="020B0604020202020204" pitchFamily="34" charset="0"/>
              </a:rPr>
              <a:t>VR4 </a:t>
            </a:r>
            <a:r>
              <a:rPr sz="3000" b="1" spc="-45" dirty="0">
                <a:latin typeface="Arial" panose="020B0604020202020204" pitchFamily="34" charset="0"/>
                <a:cs typeface="Arial" panose="020B0604020202020204" pitchFamily="34" charset="0"/>
              </a:rPr>
              <a:t>ccAAVs </a:t>
            </a:r>
            <a:r>
              <a:rPr sz="3000" b="1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sz="3000" b="1" spc="-5" dirty="0">
                <a:latin typeface="Arial" panose="020B0604020202020204" pitchFamily="34" charset="0"/>
                <a:cs typeface="Arial" panose="020B0604020202020204" pitchFamily="34" charset="0"/>
              </a:rPr>
              <a:t>liver </a:t>
            </a:r>
            <a:r>
              <a:rPr sz="3000" b="1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3000" b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b="1" spc="-5" dirty="0">
                <a:latin typeface="Arial" panose="020B0604020202020204" pitchFamily="34" charset="0"/>
                <a:cs typeface="Arial" panose="020B0604020202020204" pitchFamily="34" charset="0"/>
              </a:rPr>
              <a:t>kidney</a:t>
            </a:r>
            <a:endParaRPr sz="3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616989" y="1453095"/>
            <a:ext cx="6953112" cy="4785284"/>
            <a:chOff x="865370" y="1798290"/>
            <a:chExt cx="6400523" cy="4332732"/>
          </a:xfrm>
        </p:grpSpPr>
        <p:sp>
          <p:nvSpPr>
            <p:cNvPr id="16" name="object 9"/>
            <p:cNvSpPr/>
            <p:nvPr/>
          </p:nvSpPr>
          <p:spPr>
            <a:xfrm>
              <a:off x="865370" y="1798290"/>
              <a:ext cx="4263583" cy="4332732"/>
            </a:xfrm>
            <a:prstGeom prst="rect">
              <a:avLst/>
            </a:prstGeom>
            <a:blipFill>
              <a:blip r:embed="rId6" cstate="print"/>
              <a:srcRect/>
              <a:stretch>
                <a:fillRect r="-100813"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9"/>
            <p:cNvSpPr/>
            <p:nvPr/>
          </p:nvSpPr>
          <p:spPr>
            <a:xfrm>
              <a:off x="5128953" y="1798290"/>
              <a:ext cx="2136940" cy="4332732"/>
            </a:xfrm>
            <a:prstGeom prst="rect">
              <a:avLst/>
            </a:prstGeom>
            <a:blipFill>
              <a:blip r:embed="rId6" cstate="print"/>
              <a:srcRect/>
              <a:stretch>
                <a:fillRect l="-300656" r="-2"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9857" y="1324571"/>
            <a:ext cx="2556486" cy="186740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87828" y="3764446"/>
            <a:ext cx="2665084" cy="2272254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>
            <a:off x="10094494" y="1627691"/>
            <a:ext cx="5654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246431" y="1453095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**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10190749" y="3880376"/>
            <a:ext cx="5654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0246431" y="3705780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****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FDAC62-8FA4-418F-A688-D2A7943215E5}"/>
              </a:ext>
            </a:extLst>
          </p:cNvPr>
          <p:cNvSpPr txBox="1"/>
          <p:nvPr/>
        </p:nvSpPr>
        <p:spPr>
          <a:xfrm>
            <a:off x="963093" y="6395721"/>
            <a:ext cx="928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Greater transduction observed in the liver and kidney with cc47 compared to AAV9.</a:t>
            </a:r>
          </a:p>
        </p:txBody>
      </p:sp>
    </p:spTree>
    <p:extLst>
      <p:ext uri="{BB962C8B-B14F-4D97-AF65-F5344CB8AC3E}">
        <p14:creationId xmlns:p14="http://schemas.microsoft.com/office/powerpoint/2010/main" val="4292020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25883" y="1463247"/>
            <a:ext cx="3398914" cy="30289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12121" y="1873762"/>
            <a:ext cx="3290315" cy="18882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387386" y="1709196"/>
            <a:ext cx="52768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A</a:t>
            </a:r>
            <a:r>
              <a:rPr sz="1800" spc="-70" dirty="0">
                <a:latin typeface="Calibri"/>
                <a:cs typeface="Calibri"/>
              </a:rPr>
              <a:t>A</a:t>
            </a:r>
            <a:r>
              <a:rPr sz="1800" spc="-5" dirty="0">
                <a:latin typeface="Calibri"/>
                <a:cs typeface="Calibri"/>
              </a:rPr>
              <a:t>V9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67753" y="3942033"/>
            <a:ext cx="914400" cy="8564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206537" y="3942033"/>
            <a:ext cx="929639" cy="8641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60561" y="3942033"/>
            <a:ext cx="922020" cy="8641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69278" y="4850338"/>
            <a:ext cx="914400" cy="854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205013" y="4853386"/>
            <a:ext cx="932688" cy="8656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60561" y="4857957"/>
            <a:ext cx="923544" cy="85648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313855" y="4600528"/>
            <a:ext cx="30353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latin typeface="Arial"/>
                <a:cs typeface="Arial"/>
              </a:rPr>
              <a:t>C</a:t>
            </a:r>
            <a:r>
              <a:rPr sz="1100" b="1" spc="-15" dirty="0">
                <a:latin typeface="Arial"/>
                <a:cs typeface="Arial"/>
              </a:rPr>
              <a:t>T</a:t>
            </a:r>
            <a:r>
              <a:rPr sz="1100" b="1" dirty="0">
                <a:latin typeface="Arial"/>
                <a:cs typeface="Arial"/>
              </a:rPr>
              <a:t>X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07299" y="4595576"/>
            <a:ext cx="22669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latin typeface="Arial"/>
                <a:cs typeface="Arial"/>
              </a:rPr>
              <a:t>HC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160942" y="4593163"/>
            <a:ext cx="22669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latin typeface="Arial"/>
                <a:cs typeface="Arial"/>
              </a:rPr>
              <a:t>CB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96837" y="5518231"/>
            <a:ext cx="2089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5" dirty="0">
                <a:latin typeface="Arial"/>
                <a:cs typeface="Arial"/>
              </a:rPr>
              <a:t>TH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204252" y="5521914"/>
            <a:ext cx="30353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latin typeface="Arial"/>
                <a:cs typeface="Arial"/>
              </a:rPr>
              <a:t>S</a:t>
            </a:r>
            <a:r>
              <a:rPr sz="1100" b="1" spc="-15" dirty="0">
                <a:latin typeface="Arial"/>
                <a:cs typeface="Arial"/>
              </a:rPr>
              <a:t>T</a:t>
            </a:r>
            <a:r>
              <a:rPr sz="1100" b="1" dirty="0">
                <a:latin typeface="Arial"/>
                <a:cs typeface="Arial"/>
              </a:rPr>
              <a:t>R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65261" y="5514039"/>
            <a:ext cx="24511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Arial"/>
                <a:cs typeface="Arial"/>
              </a:rPr>
              <a:t>MB</a:t>
            </a:r>
            <a:endParaRPr sz="11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503205" y="3938782"/>
            <a:ext cx="925068" cy="86715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473992" y="3935734"/>
            <a:ext cx="926592" cy="8763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446305" y="3934211"/>
            <a:ext cx="937259" cy="87934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494060" y="4844038"/>
            <a:ext cx="932687" cy="87325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473993" y="4844038"/>
            <a:ext cx="926592" cy="86715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446305" y="4844038"/>
            <a:ext cx="937259" cy="86563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7546004" y="4613661"/>
            <a:ext cx="30353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latin typeface="Arial"/>
                <a:cs typeface="Arial"/>
              </a:rPr>
              <a:t>C</a:t>
            </a:r>
            <a:r>
              <a:rPr sz="1100" b="1" spc="-15" dirty="0">
                <a:latin typeface="Arial"/>
                <a:cs typeface="Arial"/>
              </a:rPr>
              <a:t>T</a:t>
            </a:r>
            <a:r>
              <a:rPr sz="1100" b="1" dirty="0">
                <a:latin typeface="Arial"/>
                <a:cs typeface="Arial"/>
              </a:rPr>
              <a:t>X</a:t>
            </a:r>
            <a:endParaRPr sz="11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522506" y="4610994"/>
            <a:ext cx="22669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latin typeface="Arial"/>
                <a:cs typeface="Arial"/>
              </a:rPr>
              <a:t>HC</a:t>
            </a:r>
            <a:endParaRPr sz="11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468021" y="4615819"/>
            <a:ext cx="22669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latin typeface="Arial"/>
                <a:cs typeface="Arial"/>
              </a:rPr>
              <a:t>CB</a:t>
            </a:r>
            <a:endParaRPr sz="11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544733" y="5523489"/>
            <a:ext cx="2089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5" dirty="0">
                <a:latin typeface="Arial"/>
                <a:cs typeface="Arial"/>
              </a:rPr>
              <a:t>TH</a:t>
            </a:r>
            <a:endParaRPr sz="11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486312" y="5524708"/>
            <a:ext cx="30416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latin typeface="Arial"/>
                <a:cs typeface="Arial"/>
              </a:rPr>
              <a:t>S</a:t>
            </a:r>
            <a:r>
              <a:rPr sz="1100" b="1" spc="-20" dirty="0">
                <a:latin typeface="Arial"/>
                <a:cs typeface="Arial"/>
              </a:rPr>
              <a:t>T</a:t>
            </a:r>
            <a:r>
              <a:rPr sz="1100" b="1" dirty="0">
                <a:latin typeface="Arial"/>
                <a:cs typeface="Arial"/>
              </a:rPr>
              <a:t>R</a:t>
            </a:r>
            <a:endParaRPr sz="11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9476912" y="5504312"/>
            <a:ext cx="24511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Arial"/>
                <a:cs typeface="Arial"/>
              </a:rPr>
              <a:t>MB</a:t>
            </a:r>
            <a:endParaRPr sz="1100">
              <a:latin typeface="Arial"/>
              <a:cs typeface="Arial"/>
            </a:endParaRPr>
          </a:p>
        </p:txBody>
      </p:sp>
      <p:sp>
        <p:nvSpPr>
          <p:cNvPr id="42" name="object 42"/>
          <p:cNvSpPr txBox="1">
            <a:spLocks noGrp="1"/>
          </p:cNvSpPr>
          <p:nvPr>
            <p:ph type="title"/>
          </p:nvPr>
        </p:nvSpPr>
        <p:spPr>
          <a:xfrm>
            <a:off x="226783" y="237673"/>
            <a:ext cx="12056872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5" dirty="0">
                <a:latin typeface="Arial" panose="020B0604020202020204" pitchFamily="34" charset="0"/>
                <a:cs typeface="Arial" panose="020B0604020202020204" pitchFamily="34" charset="0"/>
              </a:rPr>
              <a:t>Expression </a:t>
            </a:r>
            <a:r>
              <a:rPr sz="3000" b="1" dirty="0">
                <a:latin typeface="Arial" panose="020B0604020202020204" pitchFamily="34" charset="0"/>
                <a:cs typeface="Arial" panose="020B0604020202020204" pitchFamily="34" charset="0"/>
              </a:rPr>
              <a:t>of VR4 </a:t>
            </a:r>
            <a:r>
              <a:rPr sz="3000" b="1" spc="-40" dirty="0">
                <a:latin typeface="Arial" panose="020B0604020202020204" pitchFamily="34" charset="0"/>
                <a:cs typeface="Arial" panose="020B0604020202020204" pitchFamily="34" charset="0"/>
              </a:rPr>
              <a:t>ccAAVs </a:t>
            </a:r>
            <a:r>
              <a:rPr sz="3000" b="1" dirty="0">
                <a:latin typeface="Arial" panose="020B0604020202020204" pitchFamily="34" charset="0"/>
                <a:cs typeface="Arial" panose="020B0604020202020204" pitchFamily="34" charset="0"/>
              </a:rPr>
              <a:t>in the</a:t>
            </a:r>
            <a:r>
              <a:rPr sz="3000" b="1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b="1" dirty="0">
                <a:latin typeface="Arial" panose="020B0604020202020204" pitchFamily="34" charset="0"/>
                <a:cs typeface="Arial" panose="020B0604020202020204" pitchFamily="34" charset="0"/>
              </a:rPr>
              <a:t>brain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following IV injection</a:t>
            </a:r>
            <a:endParaRPr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331498" y="1696725"/>
            <a:ext cx="880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latin typeface="Calibri"/>
                <a:cs typeface="Calibri"/>
              </a:rPr>
              <a:t>AAVcc.47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1062715" y="770654"/>
            <a:ext cx="1083563" cy="5334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251758" y="2035509"/>
            <a:ext cx="3156204" cy="186537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291381" y="3937462"/>
            <a:ext cx="929640" cy="86563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242358" y="3937462"/>
            <a:ext cx="932688" cy="86563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194858" y="3937462"/>
            <a:ext cx="929639" cy="86563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291381" y="4845765"/>
            <a:ext cx="928116" cy="86563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237785" y="4848813"/>
            <a:ext cx="932687" cy="87172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199430" y="4841194"/>
            <a:ext cx="931163" cy="87020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2312258" y="1709196"/>
            <a:ext cx="54102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M</a:t>
            </a:r>
            <a:r>
              <a:rPr sz="1800" spc="-10" dirty="0">
                <a:latin typeface="Calibri"/>
                <a:cs typeface="Calibri"/>
              </a:rPr>
              <a:t>oc</a:t>
            </a:r>
            <a:r>
              <a:rPr sz="1800" dirty="0">
                <a:latin typeface="Calibri"/>
                <a:cs typeface="Calibri"/>
              </a:rPr>
              <a:t>k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302761" y="4613356"/>
            <a:ext cx="30353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latin typeface="Arial"/>
                <a:cs typeface="Arial"/>
              </a:rPr>
              <a:t>C</a:t>
            </a:r>
            <a:r>
              <a:rPr sz="1100" b="1" spc="-15" dirty="0">
                <a:latin typeface="Arial"/>
                <a:cs typeface="Arial"/>
              </a:rPr>
              <a:t>T</a:t>
            </a:r>
            <a:r>
              <a:rPr sz="1100" b="1" dirty="0">
                <a:latin typeface="Arial"/>
                <a:cs typeface="Arial"/>
              </a:rPr>
              <a:t>X</a:t>
            </a:r>
            <a:endParaRPr sz="11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2251603" y="4608149"/>
            <a:ext cx="22669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latin typeface="Arial"/>
                <a:cs typeface="Arial"/>
              </a:rPr>
              <a:t>HC</a:t>
            </a:r>
            <a:endParaRPr sz="11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3202605" y="4605736"/>
            <a:ext cx="22669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latin typeface="Arial"/>
                <a:cs typeface="Arial"/>
              </a:rPr>
              <a:t>CB</a:t>
            </a:r>
            <a:endParaRPr sz="11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335984" y="5512211"/>
            <a:ext cx="20891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20" dirty="0">
                <a:latin typeface="Arial"/>
                <a:cs typeface="Arial"/>
              </a:rPr>
              <a:t>TH</a:t>
            </a:r>
            <a:endParaRPr sz="11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2270501" y="5508451"/>
            <a:ext cx="30353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latin typeface="Arial"/>
                <a:cs typeface="Arial"/>
              </a:rPr>
              <a:t>S</a:t>
            </a:r>
            <a:r>
              <a:rPr sz="1100" b="1" spc="-15" dirty="0">
                <a:latin typeface="Arial"/>
                <a:cs typeface="Arial"/>
              </a:rPr>
              <a:t>T</a:t>
            </a:r>
            <a:r>
              <a:rPr sz="1100" b="1" dirty="0">
                <a:latin typeface="Arial"/>
                <a:cs typeface="Arial"/>
              </a:rPr>
              <a:t>R</a:t>
            </a:r>
            <a:endParaRPr sz="11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208955" y="5512770"/>
            <a:ext cx="24511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Arial"/>
                <a:cs typeface="Arial"/>
              </a:rPr>
              <a:t>MB</a:t>
            </a:r>
            <a:endParaRPr sz="1100">
              <a:latin typeface="Arial"/>
              <a:cs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7AAE332-3D8A-4DCA-8571-E5904FFECE98}"/>
              </a:ext>
            </a:extLst>
          </p:cNvPr>
          <p:cNvSpPr txBox="1"/>
          <p:nvPr/>
        </p:nvSpPr>
        <p:spPr>
          <a:xfrm>
            <a:off x="1029687" y="6111623"/>
            <a:ext cx="9283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</a:t>
            </a:r>
            <a:r>
              <a:rPr lang="en-US" dirty="0" err="1"/>
              <a:t>Mcherry</a:t>
            </a:r>
            <a:r>
              <a:rPr lang="en-US" dirty="0"/>
              <a:t> positive cells are observed with cc47 compared to AAV9. This was determined through IHC. </a:t>
            </a:r>
          </a:p>
        </p:txBody>
      </p:sp>
    </p:spTree>
    <p:extLst>
      <p:ext uri="{BB962C8B-B14F-4D97-AF65-F5344CB8AC3E}">
        <p14:creationId xmlns:p14="http://schemas.microsoft.com/office/powerpoint/2010/main" val="1579069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72" y="1348439"/>
            <a:ext cx="11870294" cy="227249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28" y="3802974"/>
            <a:ext cx="11835741" cy="2266327"/>
          </a:xfrm>
          <a:prstGeom prst="rect">
            <a:avLst/>
          </a:prstGeom>
        </p:spPr>
      </p:pic>
      <p:sp>
        <p:nvSpPr>
          <p:cNvPr id="4" name="object 7"/>
          <p:cNvSpPr txBox="1">
            <a:spLocks noGrp="1"/>
          </p:cNvSpPr>
          <p:nvPr>
            <p:ph type="title"/>
          </p:nvPr>
        </p:nvSpPr>
        <p:spPr>
          <a:xfrm>
            <a:off x="450272" y="331619"/>
            <a:ext cx="11537541" cy="475258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929764" marR="5080" indent="-1917700">
              <a:lnSpc>
                <a:spcPts val="3460"/>
              </a:lnSpc>
              <a:spcBef>
                <a:spcPts val="535"/>
              </a:spcBef>
            </a:pP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Quantitative </a:t>
            </a:r>
            <a:r>
              <a:rPr sz="2400" b="1" spc="-5" dirty="0">
                <a:latin typeface="Arial" panose="020B0604020202020204" pitchFamily="34" charset="0"/>
                <a:cs typeface="Arial" panose="020B0604020202020204" pitchFamily="34" charset="0"/>
              </a:rPr>
              <a:t>comparison 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on neuronal and </a:t>
            </a:r>
            <a:r>
              <a:rPr sz="2400" b="1" spc="-5" dirty="0">
                <a:latin typeface="Arial" panose="020B0604020202020204" pitchFamily="34" charset="0"/>
                <a:cs typeface="Arial" panose="020B0604020202020204" pitchFamily="34" charset="0"/>
              </a:rPr>
              <a:t>glial</a:t>
            </a:r>
            <a:r>
              <a:rPr sz="2400" b="1" spc="-1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5" dirty="0">
                <a:latin typeface="Arial" panose="020B0604020202020204" pitchFamily="34" charset="0"/>
                <a:cs typeface="Arial" panose="020B0604020202020204" pitchFamily="34" charset="0"/>
              </a:rPr>
              <a:t>cell  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transduction for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40" dirty="0" err="1">
                <a:latin typeface="Arial" panose="020B0604020202020204" pitchFamily="34" charset="0"/>
                <a:cs typeface="Arial" panose="020B0604020202020204" pitchFamily="34" charset="0"/>
              </a:rPr>
              <a:t>ccAAVs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14"/>
          <p:cNvSpPr txBox="1"/>
          <p:nvPr/>
        </p:nvSpPr>
        <p:spPr>
          <a:xfrm>
            <a:off x="103428" y="939580"/>
            <a:ext cx="1058545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Neurons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6" name="object 43"/>
          <p:cNvSpPr txBox="1"/>
          <p:nvPr/>
        </p:nvSpPr>
        <p:spPr>
          <a:xfrm>
            <a:off x="103428" y="3508294"/>
            <a:ext cx="1513840" cy="323165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6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Astrocytes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7" name="object 16"/>
          <p:cNvSpPr/>
          <p:nvPr/>
        </p:nvSpPr>
        <p:spPr>
          <a:xfrm>
            <a:off x="891300" y="1831615"/>
            <a:ext cx="845819" cy="0"/>
          </a:xfrm>
          <a:custGeom>
            <a:avLst/>
            <a:gdLst/>
            <a:ahLst/>
            <a:cxnLst/>
            <a:rect l="l" t="t" r="r" b="b"/>
            <a:pathLst>
              <a:path w="845819">
                <a:moveTo>
                  <a:pt x="0" y="0"/>
                </a:moveTo>
                <a:lnTo>
                  <a:pt x="845439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9"/>
          <p:cNvSpPr/>
          <p:nvPr/>
        </p:nvSpPr>
        <p:spPr>
          <a:xfrm>
            <a:off x="2838625" y="1831615"/>
            <a:ext cx="845819" cy="0"/>
          </a:xfrm>
          <a:custGeom>
            <a:avLst/>
            <a:gdLst/>
            <a:ahLst/>
            <a:cxnLst/>
            <a:rect l="l" t="t" r="r" b="b"/>
            <a:pathLst>
              <a:path w="845820">
                <a:moveTo>
                  <a:pt x="0" y="0"/>
                </a:moveTo>
                <a:lnTo>
                  <a:pt x="845438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21"/>
          <p:cNvSpPr txBox="1"/>
          <p:nvPr/>
        </p:nvSpPr>
        <p:spPr>
          <a:xfrm>
            <a:off x="3207127" y="1565754"/>
            <a:ext cx="341630" cy="2205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sz="1350" b="1" spc="-7" baseline="-40123" dirty="0">
                <a:latin typeface="Arial"/>
                <a:cs typeface="Arial"/>
              </a:rPr>
              <a:t>**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11" name="object 25"/>
          <p:cNvSpPr/>
          <p:nvPr/>
        </p:nvSpPr>
        <p:spPr>
          <a:xfrm>
            <a:off x="4701300" y="1831615"/>
            <a:ext cx="845819" cy="0"/>
          </a:xfrm>
          <a:custGeom>
            <a:avLst/>
            <a:gdLst/>
            <a:ahLst/>
            <a:cxnLst/>
            <a:rect l="l" t="t" r="r" b="b"/>
            <a:pathLst>
              <a:path w="845820">
                <a:moveTo>
                  <a:pt x="0" y="0"/>
                </a:moveTo>
                <a:lnTo>
                  <a:pt x="845438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21"/>
          <p:cNvSpPr txBox="1"/>
          <p:nvPr/>
        </p:nvSpPr>
        <p:spPr>
          <a:xfrm>
            <a:off x="1188305" y="1593008"/>
            <a:ext cx="341630" cy="2205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sz="1350" b="1" spc="-7" baseline="-40123" dirty="0">
                <a:latin typeface="Arial"/>
                <a:cs typeface="Arial"/>
              </a:rPr>
              <a:t>***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16" name="object 21"/>
          <p:cNvSpPr txBox="1"/>
          <p:nvPr/>
        </p:nvSpPr>
        <p:spPr>
          <a:xfrm>
            <a:off x="5055134" y="1592382"/>
            <a:ext cx="341630" cy="2205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sz="1350" b="1" spc="-7" baseline="-40123" dirty="0">
                <a:latin typeface="Arial"/>
                <a:cs typeface="Arial"/>
              </a:rPr>
              <a:t>*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17" name="object 19"/>
          <p:cNvSpPr/>
          <p:nvPr/>
        </p:nvSpPr>
        <p:spPr>
          <a:xfrm>
            <a:off x="8559900" y="1831615"/>
            <a:ext cx="845819" cy="0"/>
          </a:xfrm>
          <a:custGeom>
            <a:avLst/>
            <a:gdLst/>
            <a:ahLst/>
            <a:cxnLst/>
            <a:rect l="l" t="t" r="r" b="b"/>
            <a:pathLst>
              <a:path w="845820">
                <a:moveTo>
                  <a:pt x="0" y="0"/>
                </a:moveTo>
                <a:lnTo>
                  <a:pt x="845438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1"/>
          <p:cNvSpPr txBox="1"/>
          <p:nvPr/>
        </p:nvSpPr>
        <p:spPr>
          <a:xfrm>
            <a:off x="8928402" y="1565754"/>
            <a:ext cx="341630" cy="2205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sz="1350" b="1" spc="-7" baseline="-40123" dirty="0">
                <a:latin typeface="Arial"/>
                <a:cs typeface="Arial"/>
              </a:rPr>
              <a:t>**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0496534" y="1831615"/>
            <a:ext cx="845819" cy="0"/>
          </a:xfrm>
          <a:custGeom>
            <a:avLst/>
            <a:gdLst/>
            <a:ahLst/>
            <a:cxnLst/>
            <a:rect l="l" t="t" r="r" b="b"/>
            <a:pathLst>
              <a:path w="845820">
                <a:moveTo>
                  <a:pt x="0" y="0"/>
                </a:moveTo>
                <a:lnTo>
                  <a:pt x="845438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0865036" y="1565754"/>
            <a:ext cx="341630" cy="2205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sz="1350" b="1" spc="-7" baseline="-40123" dirty="0">
                <a:latin typeface="Arial"/>
                <a:cs typeface="Arial"/>
              </a:rPr>
              <a:t>***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22" name="object 19"/>
          <p:cNvSpPr/>
          <p:nvPr/>
        </p:nvSpPr>
        <p:spPr>
          <a:xfrm>
            <a:off x="10565982" y="4337541"/>
            <a:ext cx="845819" cy="0"/>
          </a:xfrm>
          <a:custGeom>
            <a:avLst/>
            <a:gdLst/>
            <a:ahLst/>
            <a:cxnLst/>
            <a:rect l="l" t="t" r="r" b="b"/>
            <a:pathLst>
              <a:path w="845820">
                <a:moveTo>
                  <a:pt x="0" y="0"/>
                </a:moveTo>
                <a:lnTo>
                  <a:pt x="845438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1"/>
          <p:cNvSpPr txBox="1"/>
          <p:nvPr/>
        </p:nvSpPr>
        <p:spPr>
          <a:xfrm>
            <a:off x="10934484" y="4071680"/>
            <a:ext cx="341630" cy="2205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sz="1350" b="1" spc="-7" baseline="-40123" dirty="0">
                <a:latin typeface="Arial"/>
                <a:cs typeface="Arial"/>
              </a:rPr>
              <a:t>**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24" name="object 19"/>
          <p:cNvSpPr/>
          <p:nvPr/>
        </p:nvSpPr>
        <p:spPr>
          <a:xfrm>
            <a:off x="6699999" y="4241125"/>
            <a:ext cx="845819" cy="0"/>
          </a:xfrm>
          <a:custGeom>
            <a:avLst/>
            <a:gdLst/>
            <a:ahLst/>
            <a:cxnLst/>
            <a:rect l="l" t="t" r="r" b="b"/>
            <a:pathLst>
              <a:path w="845820">
                <a:moveTo>
                  <a:pt x="0" y="0"/>
                </a:moveTo>
                <a:lnTo>
                  <a:pt x="845438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1"/>
          <p:cNvSpPr txBox="1"/>
          <p:nvPr/>
        </p:nvSpPr>
        <p:spPr>
          <a:xfrm>
            <a:off x="7068501" y="3975264"/>
            <a:ext cx="341630" cy="2205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sz="1350" b="1" spc="-7" baseline="-40123" dirty="0">
                <a:latin typeface="Arial"/>
                <a:cs typeface="Arial"/>
              </a:rPr>
              <a:t>*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61973" y="1480453"/>
            <a:ext cx="10114141" cy="185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94871" y="1263090"/>
            <a:ext cx="692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CB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42878" y="1260658"/>
            <a:ext cx="692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CTX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79512" y="1260658"/>
            <a:ext cx="692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HC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14514" y="1260658"/>
            <a:ext cx="692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STR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636372" y="1268404"/>
            <a:ext cx="692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642454" y="1260658"/>
            <a:ext cx="692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MB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161973" y="3932296"/>
            <a:ext cx="10114141" cy="185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094871" y="3725566"/>
            <a:ext cx="692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CB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42878" y="3723134"/>
            <a:ext cx="692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CTX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879512" y="3723134"/>
            <a:ext cx="692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HC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814514" y="3723134"/>
            <a:ext cx="692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STR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636372" y="3730880"/>
            <a:ext cx="692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642454" y="3723134"/>
            <a:ext cx="692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MB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D4C95D4-18BA-4A0E-AD10-FA97EF9457EA}"/>
              </a:ext>
            </a:extLst>
          </p:cNvPr>
          <p:cNvSpPr txBox="1"/>
          <p:nvPr/>
        </p:nvSpPr>
        <p:spPr>
          <a:xfrm>
            <a:off x="2059015" y="6234536"/>
            <a:ext cx="928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Enhanced neuronal transduction was observed with cc47 compared to AAV9.</a:t>
            </a:r>
          </a:p>
        </p:txBody>
      </p:sp>
    </p:spTree>
    <p:extLst>
      <p:ext uri="{BB962C8B-B14F-4D97-AF65-F5344CB8AC3E}">
        <p14:creationId xmlns:p14="http://schemas.microsoft.com/office/powerpoint/2010/main" val="791846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3766" y="3654456"/>
            <a:ext cx="3295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B.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2122" y="1251928"/>
            <a:ext cx="488488" cy="5567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960" y="4256309"/>
            <a:ext cx="600456" cy="6004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010900" y="672083"/>
            <a:ext cx="1082040" cy="533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47294" y="602137"/>
            <a:ext cx="8402955" cy="627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3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A.</a:t>
            </a:r>
            <a:endParaRPr sz="2400">
              <a:latin typeface="Arial"/>
              <a:cs typeface="Arial"/>
            </a:endParaRPr>
          </a:p>
          <a:p>
            <a:pPr marL="1356360">
              <a:lnSpc>
                <a:spcPts val="2010"/>
              </a:lnSpc>
              <a:tabLst>
                <a:tab pos="3416935" algn="l"/>
                <a:tab pos="5459730" algn="l"/>
                <a:tab pos="7535545" algn="l"/>
              </a:tabLst>
            </a:pPr>
            <a:r>
              <a:rPr sz="1800" spc="-5" dirty="0">
                <a:latin typeface="Calibri"/>
                <a:cs typeface="Calibri"/>
              </a:rPr>
              <a:t>Mock	</a:t>
            </a:r>
            <a:r>
              <a:rPr sz="1800" spc="-20" dirty="0">
                <a:latin typeface="Calibri"/>
                <a:cs typeface="Calibri"/>
              </a:rPr>
              <a:t>AAV9	</a:t>
            </a:r>
            <a:r>
              <a:rPr sz="1800" spc="-25" dirty="0">
                <a:latin typeface="Calibri"/>
                <a:cs typeface="Calibri"/>
              </a:rPr>
              <a:t>AAVcc.81	</a:t>
            </a:r>
            <a:r>
              <a:rPr sz="1800" spc="-30" dirty="0">
                <a:latin typeface="Calibri"/>
                <a:cs typeface="Calibri"/>
              </a:rPr>
              <a:t>AAVcc.84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448564" y="1417932"/>
            <a:ext cx="2493622" cy="18757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51260" y="4204087"/>
            <a:ext cx="2551473" cy="15994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49808" y="1261304"/>
            <a:ext cx="8596884" cy="22093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49808" y="3879880"/>
            <a:ext cx="8596884" cy="222656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55777" y="172975"/>
            <a:ext cx="11183620" cy="475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000" b="1" spc="-5" dirty="0">
                <a:latin typeface="Arial" panose="020B0604020202020204" pitchFamily="34" charset="0"/>
                <a:cs typeface="Arial" panose="020B0604020202020204" pitchFamily="34" charset="0"/>
              </a:rPr>
              <a:t>Expression </a:t>
            </a:r>
            <a:r>
              <a:rPr sz="3000" b="1" dirty="0">
                <a:latin typeface="Arial" panose="020B0604020202020204" pitchFamily="34" charset="0"/>
                <a:cs typeface="Arial" panose="020B0604020202020204" pitchFamily="34" charset="0"/>
              </a:rPr>
              <a:t>of VR8 </a:t>
            </a:r>
            <a:r>
              <a:rPr sz="3000" b="1" spc="-40" dirty="0">
                <a:latin typeface="Arial" panose="020B0604020202020204" pitchFamily="34" charset="0"/>
                <a:cs typeface="Arial" panose="020B0604020202020204" pitchFamily="34" charset="0"/>
              </a:rPr>
              <a:t>ccAAVs </a:t>
            </a:r>
            <a:r>
              <a:rPr sz="3000" b="1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sz="3000" b="1" spc="-5" dirty="0">
                <a:latin typeface="Arial" panose="020B0604020202020204" pitchFamily="34" charset="0"/>
                <a:cs typeface="Arial" panose="020B0604020202020204" pitchFamily="34" charset="0"/>
              </a:rPr>
              <a:t>cardiac </a:t>
            </a:r>
            <a:r>
              <a:rPr sz="3000" b="1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sz="3000" b="1" spc="-5" dirty="0">
                <a:latin typeface="Arial" panose="020B0604020202020204" pitchFamily="34" charset="0"/>
                <a:cs typeface="Arial" panose="020B0604020202020204" pitchFamily="34" charset="0"/>
              </a:rPr>
              <a:t>skeletal</a:t>
            </a:r>
            <a:r>
              <a:rPr sz="3000" b="1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b="1" spc="-5" dirty="0">
                <a:latin typeface="Arial" panose="020B0604020202020204" pitchFamily="34" charset="0"/>
                <a:cs typeface="Arial" panose="020B0604020202020204" pitchFamily="34" charset="0"/>
              </a:rPr>
              <a:t>muscle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CC0A99-25E3-482D-BC91-D9B2544D80AC}"/>
              </a:ext>
            </a:extLst>
          </p:cNvPr>
          <p:cNvSpPr txBox="1"/>
          <p:nvPr/>
        </p:nvSpPr>
        <p:spPr>
          <a:xfrm>
            <a:off x="1412037" y="6171235"/>
            <a:ext cx="9283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Greater transduction in the heart with cc81 and cc84 compared to AAV9. Similarly, cc81 outperformed AAV9 in transducing skeletal muscle. </a:t>
            </a:r>
          </a:p>
        </p:txBody>
      </p:sp>
    </p:spTree>
    <p:extLst>
      <p:ext uri="{BB962C8B-B14F-4D97-AF65-F5344CB8AC3E}">
        <p14:creationId xmlns:p14="http://schemas.microsoft.com/office/powerpoint/2010/main" val="23113426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6B0B740ECD7F418164696BD5D45C61" ma:contentTypeVersion="10" ma:contentTypeDescription="Create a new document." ma:contentTypeScope="" ma:versionID="5dcb40ab6b9eb16028ced6f1e53b8a31">
  <xsd:schema xmlns:xsd="http://www.w3.org/2001/XMLSchema" xmlns:xs="http://www.w3.org/2001/XMLSchema" xmlns:p="http://schemas.microsoft.com/office/2006/metadata/properties" xmlns:ns2="1ede3b14-c407-4f78-a408-31a7f74c0476" xmlns:ns3="6d9280eb-d935-48c4-a9fd-fd18a0df2635" targetNamespace="http://schemas.microsoft.com/office/2006/metadata/properties" ma:root="true" ma:fieldsID="06ba3b5135398bea72664aabbf42ffc1" ns2:_="" ns3:_="">
    <xsd:import namespace="1ede3b14-c407-4f78-a408-31a7f74c0476"/>
    <xsd:import namespace="6d9280eb-d935-48c4-a9fd-fd18a0df26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de3b14-c407-4f78-a408-31a7f74c04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9280eb-d935-48c4-a9fd-fd18a0df263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AF23FFC-CEF8-4150-A45E-B961556D0B7C}"/>
</file>

<file path=customXml/itemProps2.xml><?xml version="1.0" encoding="utf-8"?>
<ds:datastoreItem xmlns:ds="http://schemas.openxmlformats.org/officeDocument/2006/customXml" ds:itemID="{BC6A0771-657C-4E0E-A92A-F44CD69D2064}"/>
</file>

<file path=customXml/itemProps3.xml><?xml version="1.0" encoding="utf-8"?>
<ds:datastoreItem xmlns:ds="http://schemas.openxmlformats.org/officeDocument/2006/customXml" ds:itemID="{7F8D8B99-046D-4469-9EF9-72A33A47D93D}"/>
</file>

<file path=docProps/app.xml><?xml version="1.0" encoding="utf-8"?>
<Properties xmlns="http://schemas.openxmlformats.org/officeDocument/2006/extended-properties" xmlns:vt="http://schemas.openxmlformats.org/officeDocument/2006/docPropsVTypes">
  <TotalTime>2198</TotalTime>
  <Words>1843</Words>
  <Application>Microsoft Macintosh PowerPoint</Application>
  <PresentationFormat>Widescreen</PresentationFormat>
  <Paragraphs>164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Cross species AAV</vt:lpstr>
      <vt:lpstr>Evolution scheme of cross-species compatible AAVs (ccAAVs)</vt:lpstr>
      <vt:lpstr>Representation of enriched ccAAV variants in vivo</vt:lpstr>
      <vt:lpstr>Experimental Parameters</vt:lpstr>
      <vt:lpstr>Expression of VR4 ccAAVs in cardiac and skeletal muscle</vt:lpstr>
      <vt:lpstr>Expression of VR4 ccAAVs in liver and kidney</vt:lpstr>
      <vt:lpstr>Expression of VR4 ccAAVs in the brain following IV injection</vt:lpstr>
      <vt:lpstr>Quantitative comparison on neuronal and glial cell  transduction for ccAAVs</vt:lpstr>
      <vt:lpstr>Expression of VR8 ccAAVs in cardiac and skeletal muscle</vt:lpstr>
      <vt:lpstr>Expression of VR8 ccAAVs in liver and kidney</vt:lpstr>
      <vt:lpstr>Expression of VR8 ccAAVs in the brain following IV injection</vt:lpstr>
      <vt:lpstr>Quantitative comparison on neuronal and glial cell  transduction for ccAAVs (VR8)</vt:lpstr>
    </vt:vector>
  </TitlesOfParts>
  <Company>Duke University School of Medicine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Trevor Gonzalez</dc:creator>
  <cp:lastModifiedBy>Heather Vincent</cp:lastModifiedBy>
  <cp:revision>32</cp:revision>
  <dcterms:created xsi:type="dcterms:W3CDTF">2020-06-08T13:47:17Z</dcterms:created>
  <dcterms:modified xsi:type="dcterms:W3CDTF">2020-12-01T13:46:33Z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0x010100176B0B740ECD7F418164696BD5D45C61</vt:lpwstr>
  </property>
</Properties>
</file>