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>
        <p:scale>
          <a:sx n="125" d="100"/>
          <a:sy n="125" d="100"/>
        </p:scale>
        <p:origin x="3024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49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29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43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61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60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976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29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54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88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47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93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9EC3C-1942-432E-80C0-123F03F541C9}" type="datetimeFigureOut">
              <a:rPr kumimoji="1" lang="ja-JP" altLang="en-US" smtClean="0"/>
              <a:t>2022/4/1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B0E56-7D9F-4D9E-ADBB-7145978C90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9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10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71768E64-E791-472D-98BD-8FE73163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6858000" cy="346384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DCA615-8A49-4E81-9F0B-5C7C11DF9E51}"/>
              </a:ext>
            </a:extLst>
          </p:cNvPr>
          <p:cNvSpPr txBox="1"/>
          <p:nvPr/>
        </p:nvSpPr>
        <p:spPr>
          <a:xfrm>
            <a:off x="0" y="24368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Figure 1</a:t>
            </a:r>
            <a:endParaRPr kumimoji="1" lang="ja-JP" altLang="en-US" dirty="0"/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9A160345-E65F-4CFA-845E-5D47C3AD5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13669"/>
            <a:ext cx="6858000" cy="1603589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51C0CFA-1BFD-417D-86FE-3DFB125DB240}"/>
              </a:ext>
            </a:extLst>
          </p:cNvPr>
          <p:cNvSpPr txBox="1"/>
          <p:nvPr/>
        </p:nvSpPr>
        <p:spPr>
          <a:xfrm>
            <a:off x="9329" y="4699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8AAFB0C-F79B-4E75-A874-7E1DEDC88705}"/>
              </a:ext>
            </a:extLst>
          </p:cNvPr>
          <p:cNvSpPr txBox="1"/>
          <p:nvPr/>
        </p:nvSpPr>
        <p:spPr>
          <a:xfrm>
            <a:off x="-7527" y="39372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EBCA558-C5FA-4A77-9399-752B95B8648D}"/>
              </a:ext>
            </a:extLst>
          </p:cNvPr>
          <p:cNvSpPr txBox="1"/>
          <p:nvPr/>
        </p:nvSpPr>
        <p:spPr>
          <a:xfrm>
            <a:off x="9329" y="5909009"/>
            <a:ext cx="68486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Fig. 1 AAV tropism in kidney organoids derived from human pluripotent stem cells.</a:t>
            </a:r>
          </a:p>
          <a:p>
            <a:r>
              <a:rPr kumimoji="1" lang="en-US" altLang="ja-JP" sz="1600" dirty="0"/>
              <a:t>(A) Immunostaining images of kidney organoids exposed to AAV2/2, 2/8, or 2/9 at MOI 10^5 for 1 week. 5 cell types in kidney organoids are visualized by staining for LTL (proximal tubules), PODXL (podocytes), CDH1 (loops of </a:t>
            </a:r>
            <a:r>
              <a:rPr kumimoji="1" lang="en-US" altLang="ja-JP" sz="1600" dirty="0" err="1"/>
              <a:t>Henle~distal</a:t>
            </a:r>
            <a:r>
              <a:rPr kumimoji="1" lang="en-US" altLang="ja-JP" sz="1600" dirty="0"/>
              <a:t> nephrons), </a:t>
            </a:r>
            <a:r>
              <a:rPr kumimoji="1" lang="en-US" altLang="ja-JP" sz="1600" dirty="0" err="1"/>
              <a:t>PDGFRb</a:t>
            </a:r>
            <a:r>
              <a:rPr kumimoji="1" lang="en-US" altLang="ja-JP" sz="1600" dirty="0"/>
              <a:t> (interstitial stromal cells), and CD31 (endothelia). (B) Graphs showing percentages of AAV transduced cells in each cell type in kidney organoids.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850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9B6945-D38B-4447-BBE0-5ADFFB6B9827}"/>
              </a:ext>
            </a:extLst>
          </p:cNvPr>
          <p:cNvSpPr txBox="1"/>
          <p:nvPr/>
        </p:nvSpPr>
        <p:spPr>
          <a:xfrm>
            <a:off x="0" y="-31617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Figure 2</a:t>
            </a:r>
            <a:endParaRPr kumimoji="1" lang="ja-JP" altLang="en-US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B2AA511-A3FA-4149-A02B-310E436C4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01"/>
            <a:ext cx="3120437" cy="2669708"/>
          </a:xfrm>
          <a:prstGeom prst="rect">
            <a:avLst/>
          </a:prstGeom>
        </p:spPr>
      </p:pic>
      <p:graphicFrame>
        <p:nvGraphicFramePr>
          <p:cNvPr id="30" name="Object 7">
            <a:extLst>
              <a:ext uri="{FF2B5EF4-FFF2-40B4-BE49-F238E27FC236}">
                <a16:creationId xmlns:a16="http://schemas.microsoft.com/office/drawing/2014/main" id="{6BCD13F2-72CD-47BF-A87D-1EEFD2BF08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575754"/>
              </p:ext>
            </p:extLst>
          </p:nvPr>
        </p:nvGraphicFramePr>
        <p:xfrm>
          <a:off x="3120437" y="633328"/>
          <a:ext cx="3926797" cy="266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rism 9" r:id="rId4" imgW="6293441" imgH="4278864" progId="">
                  <p:embed/>
                </p:oleObj>
              </mc:Choice>
              <mc:Fallback>
                <p:oleObj name="Prism 9" r:id="rId4" imgW="6293441" imgH="4278864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DAE81EE-B437-4A8A-908E-4AD3630CBA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437" y="633328"/>
                        <a:ext cx="3926797" cy="2669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図 30">
            <a:extLst>
              <a:ext uri="{FF2B5EF4-FFF2-40B4-BE49-F238E27FC236}">
                <a16:creationId xmlns:a16="http://schemas.microsoft.com/office/drawing/2014/main" id="{4CABFA63-88D8-4AB4-810C-8E2509279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7" y="3335290"/>
            <a:ext cx="6652726" cy="1852342"/>
          </a:xfrm>
          <a:prstGeom prst="rect">
            <a:avLst/>
          </a:prstGeom>
        </p:spPr>
      </p:pic>
      <p:graphicFrame>
        <p:nvGraphicFramePr>
          <p:cNvPr id="32" name="Object 5">
            <a:extLst>
              <a:ext uri="{FF2B5EF4-FFF2-40B4-BE49-F238E27FC236}">
                <a16:creationId xmlns:a16="http://schemas.microsoft.com/office/drawing/2014/main" id="{DF73DD27-4F94-4FEE-B6A2-EE8AAE864A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117942"/>
              </p:ext>
            </p:extLst>
          </p:nvPr>
        </p:nvGraphicFramePr>
        <p:xfrm>
          <a:off x="3537417" y="5163900"/>
          <a:ext cx="3320584" cy="261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Prism 9" r:id="rId7" imgW="3791398" imgH="2983722" progId="">
                  <p:embed/>
                </p:oleObj>
              </mc:Choice>
              <mc:Fallback>
                <p:oleObj name="Prism 9" r:id="rId7" imgW="3791398" imgH="2983722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7D561AD-5617-40AC-BA50-CAC4040875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7417" y="5163900"/>
                        <a:ext cx="3320584" cy="26141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8">
            <a:extLst>
              <a:ext uri="{FF2B5EF4-FFF2-40B4-BE49-F238E27FC236}">
                <a16:creationId xmlns:a16="http://schemas.microsoft.com/office/drawing/2014/main" id="{92B73DAD-A6DA-4003-ACE1-B857BC9796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162375"/>
              </p:ext>
            </p:extLst>
          </p:nvPr>
        </p:nvGraphicFramePr>
        <p:xfrm>
          <a:off x="195947" y="5174942"/>
          <a:ext cx="3320585" cy="239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rism 9" r:id="rId9" imgW="3794278" imgH="2740028" progId="">
                  <p:embed/>
                </p:oleObj>
              </mc:Choice>
              <mc:Fallback>
                <p:oleObj name="Prism 9" r:id="rId9" imgW="3794278" imgH="2740028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9FCA7E8-C2ED-4883-8DBD-CB39EB80C9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47" y="5174942"/>
                        <a:ext cx="3320585" cy="23980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D7C1C00-1E7C-4EAD-A949-30F3A2A26D5F}"/>
              </a:ext>
            </a:extLst>
          </p:cNvPr>
          <p:cNvSpPr txBox="1"/>
          <p:nvPr/>
        </p:nvSpPr>
        <p:spPr>
          <a:xfrm>
            <a:off x="-56221" y="2248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8C9EB72-3DAD-4D79-9034-8967EB72C615}"/>
              </a:ext>
            </a:extLst>
          </p:cNvPr>
          <p:cNvSpPr txBox="1"/>
          <p:nvPr/>
        </p:nvSpPr>
        <p:spPr>
          <a:xfrm>
            <a:off x="3064929" y="2248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1057F-94F0-40C4-A5A3-44F610141170}"/>
              </a:ext>
            </a:extLst>
          </p:cNvPr>
          <p:cNvSpPr txBox="1"/>
          <p:nvPr/>
        </p:nvSpPr>
        <p:spPr>
          <a:xfrm>
            <a:off x="-56221" y="31832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F157A98-02A4-410F-A98B-75A938614754}"/>
              </a:ext>
            </a:extLst>
          </p:cNvPr>
          <p:cNvSpPr txBox="1"/>
          <p:nvPr/>
        </p:nvSpPr>
        <p:spPr>
          <a:xfrm>
            <a:off x="-56221" y="510833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65BDEE3-82F3-44DF-BAD6-ADEB31E2B571}"/>
              </a:ext>
            </a:extLst>
          </p:cNvPr>
          <p:cNvSpPr txBox="1"/>
          <p:nvPr/>
        </p:nvSpPr>
        <p:spPr>
          <a:xfrm>
            <a:off x="3434778" y="510833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77C3CE2-E886-4C47-AC3E-A60996A4C44B}"/>
              </a:ext>
            </a:extLst>
          </p:cNvPr>
          <p:cNvSpPr txBox="1"/>
          <p:nvPr/>
        </p:nvSpPr>
        <p:spPr>
          <a:xfrm>
            <a:off x="9329" y="7479620"/>
            <a:ext cx="6848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600" b="1" dirty="0"/>
              <a:t>Fig. 2 AAV tropism in kidney organoids cultured under flow </a:t>
            </a:r>
            <a:r>
              <a:rPr kumimoji="1" lang="en-US" altLang="ja-JP" sz="1600" dirty="0"/>
              <a:t>(A) Immunostaining images of kidney organoids exposed to AAV2/2, 2/8, or 2/9 at MOI 10^5 for 1 week in four culture conditions. (B) Graphs showing percentages of transduced cells by AAV2/2, 2/8, or 2/9. (C) Immunocytochemistry for LTL and GFP in organoids treated with AAV2/2. (D, E) GFP+ cells in podocytes or proximal tubules in organoids treated with AAV2/2.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8141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79853D-4705-4FDC-A3FD-0D7C7E693AD8}"/>
              </a:ext>
            </a:extLst>
          </p:cNvPr>
          <p:cNvSpPr txBox="1"/>
          <p:nvPr/>
        </p:nvSpPr>
        <p:spPr>
          <a:xfrm>
            <a:off x="0" y="24368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Figure 3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D45FF0-D3EC-452D-8D05-758B7F0C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024"/>
            <a:ext cx="6858000" cy="16570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1476935-E360-4761-9031-7C382DC0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6441"/>
            <a:ext cx="6858000" cy="214555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8EAD44-78C3-44BE-A21E-9FF4688440BF}"/>
              </a:ext>
            </a:extLst>
          </p:cNvPr>
          <p:cNvSpPr txBox="1"/>
          <p:nvPr/>
        </p:nvSpPr>
        <p:spPr>
          <a:xfrm>
            <a:off x="-56221" y="4131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F85078-A71F-4507-AB99-4303B1DFAD68}"/>
              </a:ext>
            </a:extLst>
          </p:cNvPr>
          <p:cNvSpPr txBox="1"/>
          <p:nvPr/>
        </p:nvSpPr>
        <p:spPr>
          <a:xfrm>
            <a:off x="-56221" y="218460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7372CA-1E7C-482E-B929-AE459F60ED96}"/>
              </a:ext>
            </a:extLst>
          </p:cNvPr>
          <p:cNvSpPr txBox="1"/>
          <p:nvPr/>
        </p:nvSpPr>
        <p:spPr>
          <a:xfrm>
            <a:off x="9329" y="4484494"/>
            <a:ext cx="6848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600" b="1" dirty="0"/>
              <a:t>Fig. 3 AAV2/2 transduction efficiencies in kidney organoids cultured under flow </a:t>
            </a:r>
            <a:r>
              <a:rPr kumimoji="1" lang="en-US" altLang="ja-JP" sz="1600" dirty="0"/>
              <a:t>(A) Flow cytometry of kidney organoids exposed to AAV2/2 at MOI 10^5 for 1 day in four culture conditions. (B) Graphs showing percentages of transduced cells by AAV2/2 in LTL+ proximal tubules.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768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65FBA3-E425-4332-AA6E-379A794A4FCA}"/>
              </a:ext>
            </a:extLst>
          </p:cNvPr>
          <p:cNvSpPr txBox="1"/>
          <p:nvPr/>
        </p:nvSpPr>
        <p:spPr>
          <a:xfrm>
            <a:off x="0" y="24368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Figure 4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727E713-2CA0-4C7C-B700-0AC1C844EBE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t="29863" r="27825" b="50000"/>
          <a:stretch/>
        </p:blipFill>
        <p:spPr>
          <a:xfrm>
            <a:off x="0" y="626239"/>
            <a:ext cx="6858000" cy="165786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CA7BE6-B30A-469B-A9D2-AB5BE56CE5D8}"/>
              </a:ext>
            </a:extLst>
          </p:cNvPr>
          <p:cNvSpPr txBox="1"/>
          <p:nvPr/>
        </p:nvSpPr>
        <p:spPr>
          <a:xfrm>
            <a:off x="-1" y="3003115"/>
            <a:ext cx="6857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800" dirty="0"/>
              <a:t>Fig. 4 Biomarker assays to evaluate toxicity and inflammation induced by AAVs in kidney organoids.</a:t>
            </a:r>
          </a:p>
          <a:p>
            <a:pPr algn="just"/>
            <a:r>
              <a:rPr lang="en-US" altLang="ja-JP" sz="1800" dirty="0"/>
              <a:t>(A) H9 samples showing MCP-1 and KIM-1 levels using Luminex (Bio-plex 200). The infection rate was kept at 10^5 vg/cell. (B) BJFF samples showing KIM-1 levels using Luminex (Bio-plex 200). Groups were divided based on infection from Day 21 - 24 and Day 25 – 28.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9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61A207-D8BF-4340-A7EE-4B03ABE97ADB}"/>
              </a:ext>
            </a:extLst>
          </p:cNvPr>
          <p:cNvSpPr txBox="1"/>
          <p:nvPr/>
        </p:nvSpPr>
        <p:spPr>
          <a:xfrm>
            <a:off x="0" y="24368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Figure 5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5ADF40-B23B-44F1-922B-A0B6101B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616"/>
            <a:ext cx="4339454" cy="23178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7BEA0D-71A1-4F57-AEDE-666C9153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04" y="595578"/>
            <a:ext cx="2328710" cy="20351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5F498E-0DFE-4D87-9B77-7139ECAFA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937412"/>
            <a:ext cx="4689422" cy="608151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DA8375-F86C-457E-85DC-CB8D0F8DD99E}"/>
              </a:ext>
            </a:extLst>
          </p:cNvPr>
          <p:cNvSpPr txBox="1"/>
          <p:nvPr/>
        </p:nvSpPr>
        <p:spPr>
          <a:xfrm>
            <a:off x="0" y="352727"/>
            <a:ext cx="2571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A</a:t>
            </a:r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3424BF-6233-4803-A48C-113B45E2D4CB}"/>
              </a:ext>
            </a:extLst>
          </p:cNvPr>
          <p:cNvSpPr txBox="1"/>
          <p:nvPr/>
        </p:nvSpPr>
        <p:spPr>
          <a:xfrm>
            <a:off x="4339454" y="417514"/>
            <a:ext cx="2571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B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0B8086A-B7EB-4DD0-BC0D-97730499EE97}"/>
              </a:ext>
            </a:extLst>
          </p:cNvPr>
          <p:cNvSpPr txBox="1"/>
          <p:nvPr/>
        </p:nvSpPr>
        <p:spPr>
          <a:xfrm>
            <a:off x="0" y="2826388"/>
            <a:ext cx="1952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852B8A-033B-4A19-B67B-38B0D8A9DEE8}"/>
              </a:ext>
            </a:extLst>
          </p:cNvPr>
          <p:cNvSpPr txBox="1"/>
          <p:nvPr/>
        </p:nvSpPr>
        <p:spPr>
          <a:xfrm>
            <a:off x="3300413" y="2810209"/>
            <a:ext cx="1952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D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EE51C3-75D0-486D-8165-571AEA547542}"/>
              </a:ext>
            </a:extLst>
          </p:cNvPr>
          <p:cNvSpPr txBox="1"/>
          <p:nvPr/>
        </p:nvSpPr>
        <p:spPr>
          <a:xfrm>
            <a:off x="4764" y="6138143"/>
            <a:ext cx="1952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E</a:t>
            </a:r>
            <a:endParaRPr kumimoji="1"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794C3A-1988-42F9-B8D5-9F96E5E01E26}"/>
              </a:ext>
            </a:extLst>
          </p:cNvPr>
          <p:cNvSpPr txBox="1"/>
          <p:nvPr/>
        </p:nvSpPr>
        <p:spPr>
          <a:xfrm>
            <a:off x="1947864" y="6133778"/>
            <a:ext cx="1952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G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BBE1660-1011-4E8A-B2C0-5DF01CA01050}"/>
              </a:ext>
            </a:extLst>
          </p:cNvPr>
          <p:cNvSpPr txBox="1"/>
          <p:nvPr/>
        </p:nvSpPr>
        <p:spPr>
          <a:xfrm>
            <a:off x="1943101" y="7457753"/>
            <a:ext cx="1952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H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146F83-BC8C-4139-BE39-F1FFBEA9509C}"/>
              </a:ext>
            </a:extLst>
          </p:cNvPr>
          <p:cNvSpPr txBox="1"/>
          <p:nvPr/>
        </p:nvSpPr>
        <p:spPr>
          <a:xfrm>
            <a:off x="4860846" y="2859792"/>
            <a:ext cx="181746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Fig. 5 Toxicity and inflammatory responses to AAV2 and saCas9 genome editing.</a:t>
            </a:r>
          </a:p>
          <a:p>
            <a:r>
              <a:rPr lang="en-US" altLang="ja-JP" sz="1600" dirty="0"/>
              <a:t>(A,B) Evaluation on delivery of saCas9 and gRNAs by AAV2 in kidney organoids. (C-F) Toxicity evaluation by immunohistochemistry. (G,H) Biomarker assays for toxicity and inflammation.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D43CC1B-1A64-4DBB-AF91-4B6376C97231}"/>
              </a:ext>
            </a:extLst>
          </p:cNvPr>
          <p:cNvSpPr/>
          <p:nvPr/>
        </p:nvSpPr>
        <p:spPr>
          <a:xfrm>
            <a:off x="3338513" y="4624388"/>
            <a:ext cx="90487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61694CF-AEFA-4E57-9E2F-EFEBE5EC9017}"/>
              </a:ext>
            </a:extLst>
          </p:cNvPr>
          <p:cNvSpPr txBox="1"/>
          <p:nvPr/>
        </p:nvSpPr>
        <p:spPr>
          <a:xfrm>
            <a:off x="3262339" y="45063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0932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58110B7E-7212-4C06-B003-6B7587358D2B}"/>
</file>

<file path=customXml/itemProps2.xml><?xml version="1.0" encoding="utf-8"?>
<ds:datastoreItem xmlns:ds="http://schemas.openxmlformats.org/officeDocument/2006/customXml" ds:itemID="{6471952C-4482-4F6C-9533-643C5B6489FC}"/>
</file>

<file path=customXml/itemProps3.xml><?xml version="1.0" encoding="utf-8"?>
<ds:datastoreItem xmlns:ds="http://schemas.openxmlformats.org/officeDocument/2006/customXml" ds:itemID="{37B4E473-6E2D-499B-AD38-B3C6F5D22E7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389</Words>
  <Application>Microsoft Office PowerPoint</Application>
  <PresentationFormat>レター サイズ 8.5x11 インチ</PresentationFormat>
  <Paragraphs>30</Paragraphs>
  <Slides>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テーマ</vt:lpstr>
      <vt:lpstr>Prism 9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Morizane, Ryuji,M.D.,Ph.D.</dc:creator>
  <cp:lastModifiedBy>Morizane, Ryuji,M.D.,Ph.D.</cp:lastModifiedBy>
  <cp:revision>12</cp:revision>
  <dcterms:created xsi:type="dcterms:W3CDTF">2022-04-01T15:44:55Z</dcterms:created>
  <dcterms:modified xsi:type="dcterms:W3CDTF">2022-04-01T17:53:17Z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