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8" r:id="rId5"/>
    <p:sldId id="259" r:id="rId6"/>
    <p:sldId id="271" r:id="rId7"/>
    <p:sldId id="277" r:id="rId8"/>
    <p:sldId id="257" r:id="rId9"/>
    <p:sldId id="278" r:id="rId10"/>
    <p:sldId id="262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0588" autoAdjust="0"/>
  </p:normalViewPr>
  <p:slideViewPr>
    <p:cSldViewPr snapToGrid="0" snapToObjects="1">
      <p:cViewPr varScale="1">
        <p:scale>
          <a:sx n="109" d="100"/>
          <a:sy n="109" d="100"/>
        </p:scale>
        <p:origin x="2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urts, Aron" userId="e2682589-55ea-465c-a0e9-7d27c005c402" providerId="ADAL" clId="{6E84B967-2201-439A-BF9C-6D87DC785AEB}"/>
    <pc:docChg chg="modSld">
      <pc:chgData name="Geurts, Aron" userId="e2682589-55ea-465c-a0e9-7d27c005c402" providerId="ADAL" clId="{6E84B967-2201-439A-BF9C-6D87DC785AEB}" dt="2021-06-02T21:04:21.609" v="1" actId="1076"/>
      <pc:docMkLst>
        <pc:docMk/>
      </pc:docMkLst>
      <pc:sldChg chg="modSp mod">
        <pc:chgData name="Geurts, Aron" userId="e2682589-55ea-465c-a0e9-7d27c005c402" providerId="ADAL" clId="{6E84B967-2201-439A-BF9C-6D87DC785AEB}" dt="2021-06-02T21:04:21.609" v="1" actId="1076"/>
        <pc:sldMkLst>
          <pc:docMk/>
          <pc:sldMk cId="2873464738" sldId="262"/>
        </pc:sldMkLst>
        <pc:picChg chg="mod">
          <ac:chgData name="Geurts, Aron" userId="e2682589-55ea-465c-a0e9-7d27c005c402" providerId="ADAL" clId="{6E84B967-2201-439A-BF9C-6D87DC785AEB}" dt="2021-06-02T21:04:21.609" v="1" actId="1076"/>
          <ac:picMkLst>
            <pc:docMk/>
            <pc:sldMk cId="2873464738" sldId="262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1E2B5-FB77-1E48-B2D7-65675FBA7AF1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F985E-CFCF-1E48-B2E3-567EE0E8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Fig1. Structure</a:t>
            </a:r>
            <a:r>
              <a:rPr lang="en-US" baseline="0" dirty="0"/>
              <a:t> of adult mouse cochlea. a. 2D illustration. </a:t>
            </a:r>
            <a:r>
              <a:rPr lang="en-US" sz="1200" dirty="0">
                <a:latin typeface="Arial"/>
                <a:cs typeface="Arial"/>
              </a:rPr>
              <a:t>b.</a:t>
            </a:r>
            <a:r>
              <a:rPr lang="en-US" sz="1200" baseline="0" dirty="0">
                <a:latin typeface="Arial"/>
                <a:cs typeface="Arial"/>
              </a:rPr>
              <a:t> 3D illustration. </a:t>
            </a:r>
            <a:r>
              <a:rPr lang="en-US" sz="1200" dirty="0">
                <a:latin typeface="Arial"/>
                <a:cs typeface="Arial"/>
              </a:rPr>
              <a:t>SE: sensory epithelia;</a:t>
            </a:r>
            <a:r>
              <a:rPr lang="en-US" sz="1200" baseline="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SGN: spiral ganglion neurons; SV: </a:t>
            </a:r>
            <a:r>
              <a:rPr lang="en-US" sz="1200" dirty="0" err="1">
                <a:latin typeface="Arial"/>
                <a:cs typeface="Arial"/>
              </a:rPr>
              <a:t>stria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vascularis</a:t>
            </a:r>
            <a:r>
              <a:rPr lang="en-US" sz="1200" dirty="0">
                <a:latin typeface="Arial"/>
                <a:cs typeface="Arial"/>
              </a:rPr>
              <a:t>;</a:t>
            </a:r>
            <a:r>
              <a:rPr lang="en-US" sz="1200" baseline="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IHC: inner hair cells; OHC: outer hair cells; </a:t>
            </a:r>
            <a:r>
              <a:rPr lang="en-US" sz="1200" dirty="0" err="1">
                <a:latin typeface="Arial"/>
                <a:cs typeface="Arial"/>
              </a:rPr>
              <a:t>Cld</a:t>
            </a:r>
            <a:r>
              <a:rPr lang="en-US" sz="1200" dirty="0">
                <a:latin typeface="Arial"/>
                <a:cs typeface="Arial"/>
              </a:rPr>
              <a:t>: Claudius cells; SC: supporting cells.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2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Fig10.</a:t>
            </a:r>
            <a:r>
              <a:rPr lang="en-US" baseline="0" dirty="0"/>
              <a:t> Delivery of Cas9/</a:t>
            </a:r>
            <a:r>
              <a:rPr lang="en-US" baseline="0" dirty="0" err="1"/>
              <a:t>sgRNA</a:t>
            </a:r>
            <a:r>
              <a:rPr lang="en-US" baseline="0" dirty="0"/>
              <a:t> mixed with 306-S10 into </a:t>
            </a:r>
            <a:r>
              <a:rPr lang="en-US" baseline="0" dirty="0" err="1"/>
              <a:t>stria</a:t>
            </a:r>
            <a:r>
              <a:rPr lang="en-US" baseline="0" dirty="0"/>
              <a:t> </a:t>
            </a:r>
            <a:r>
              <a:rPr lang="en-US" baseline="0" dirty="0" err="1"/>
              <a:t>vascularis</a:t>
            </a:r>
            <a:r>
              <a:rPr lang="en-US" baseline="0" dirty="0"/>
              <a:t> adult mouse cochlea via </a:t>
            </a:r>
            <a:r>
              <a:rPr lang="en-US" baseline="0" dirty="0" err="1"/>
              <a:t>cochleostomy</a:t>
            </a:r>
            <a:r>
              <a:rPr lang="en-US" baseline="0" dirty="0"/>
              <a:t>. a-f. Whole mount immunofluorescence staining of the base region of the cochlea using GJB2 (basal cell marker, green) and ATP1A1 (marginal cell marker, cyan). Cochlea tissues were collected 3-6 days post injection. </a:t>
            </a:r>
            <a:r>
              <a:rPr lang="en-US" baseline="0" dirty="0" err="1"/>
              <a:t>tdT</a:t>
            </a:r>
            <a:r>
              <a:rPr lang="en-US" baseline="0" dirty="0"/>
              <a:t> signals were observed in </a:t>
            </a:r>
            <a:r>
              <a:rPr lang="en-US" baseline="0" dirty="0" err="1"/>
              <a:t>stria</a:t>
            </a:r>
            <a:r>
              <a:rPr lang="en-US" baseline="0" dirty="0"/>
              <a:t> region, presumably in intermediate cells and marginal cells. (a-b), low magnification images; (c-d), high magnification images. (e-f) cross section view of (c-d). G, illustration of cells types with </a:t>
            </a:r>
            <a:r>
              <a:rPr lang="en-US" baseline="0" dirty="0" err="1"/>
              <a:t>tdT</a:t>
            </a:r>
            <a:r>
              <a:rPr lang="en-US" baseline="0" dirty="0"/>
              <a:t> signal in cochlea. H, quantification of </a:t>
            </a:r>
            <a:r>
              <a:rPr lang="en-US" baseline="0" dirty="0" err="1"/>
              <a:t>tdT</a:t>
            </a:r>
            <a:r>
              <a:rPr lang="en-US" baseline="0" dirty="0"/>
              <a:t>+ cells in cochlea. N=2, mean +/- SEM. DC, </a:t>
            </a:r>
            <a:r>
              <a:rPr lang="en-US" baseline="0" dirty="0" err="1"/>
              <a:t>Deiters</a:t>
            </a:r>
            <a:r>
              <a:rPr lang="en-US" baseline="0" dirty="0"/>
              <a:t> cells; OPC, outer pillar cells; IHC, inner hair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Fig2. In vivo delivery methods for adult inner</a:t>
            </a:r>
            <a:r>
              <a:rPr lang="en-US" baseline="0" dirty="0"/>
              <a:t> ear</a:t>
            </a:r>
            <a:r>
              <a:rPr lang="en-US" dirty="0"/>
              <a:t>. a and b. Illustration (a) and </a:t>
            </a:r>
            <a:r>
              <a:rPr lang="en-US" baseline="0" dirty="0"/>
              <a:t>cross section (b) of adult cochlea </a:t>
            </a:r>
            <a:r>
              <a:rPr lang="en-US" dirty="0"/>
              <a:t>showing delivery</a:t>
            </a:r>
            <a:r>
              <a:rPr lang="en-US" baseline="0" dirty="0"/>
              <a:t> routes of </a:t>
            </a:r>
            <a:r>
              <a:rPr lang="en-US" baseline="0" dirty="0" err="1"/>
              <a:t>canalostomy</a:t>
            </a:r>
            <a:r>
              <a:rPr lang="en-US" baseline="0" dirty="0"/>
              <a:t> and </a:t>
            </a:r>
            <a:r>
              <a:rPr lang="en-US" baseline="0" dirty="0" err="1"/>
              <a:t>cochleostomy</a:t>
            </a:r>
            <a:r>
              <a:rPr lang="en-US" baseline="0" dirty="0"/>
              <a:t>. c. </a:t>
            </a:r>
            <a:r>
              <a:rPr lang="en-US" baseline="0" dirty="0" err="1"/>
              <a:t>Wholemount</a:t>
            </a:r>
            <a:r>
              <a:rPr lang="en-US" baseline="0" dirty="0"/>
              <a:t> immunofluorescence of MYO7A antibody (green) showing hair cells in adult cochlea. </a:t>
            </a:r>
            <a:r>
              <a:rPr lang="en-US" baseline="0" dirty="0" err="1"/>
              <a:t>rw</a:t>
            </a:r>
            <a:r>
              <a:rPr lang="en-US" baseline="0" dirty="0"/>
              <a:t>: round window; </a:t>
            </a:r>
            <a:r>
              <a:rPr lang="en-US" baseline="0" dirty="0" err="1"/>
              <a:t>ca</a:t>
            </a:r>
            <a:r>
              <a:rPr lang="en-US" baseline="0" dirty="0"/>
              <a:t>: cochlear aqueduct; </a:t>
            </a:r>
            <a:r>
              <a:rPr lang="en-US" sz="1200" dirty="0" err="1">
                <a:latin typeface="Arial"/>
                <a:cs typeface="Arial"/>
              </a:rPr>
              <a:t>ScV</a:t>
            </a:r>
            <a:r>
              <a:rPr lang="en-US" sz="1200" dirty="0">
                <a:latin typeface="Arial"/>
                <a:cs typeface="Arial"/>
              </a:rPr>
              <a:t> and </a:t>
            </a:r>
            <a:r>
              <a:rPr lang="en-US" sz="1200" dirty="0" err="1">
                <a:latin typeface="Arial"/>
                <a:cs typeface="Arial"/>
              </a:rPr>
              <a:t>sv</a:t>
            </a:r>
            <a:r>
              <a:rPr lang="en-US" sz="1200" dirty="0">
                <a:latin typeface="Arial"/>
                <a:cs typeface="Arial"/>
              </a:rPr>
              <a:t>: </a:t>
            </a:r>
            <a:r>
              <a:rPr lang="en-US" sz="1200" dirty="0" err="1">
                <a:latin typeface="Arial"/>
                <a:cs typeface="Arial"/>
              </a:rPr>
              <a:t>scala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vestibuli</a:t>
            </a:r>
            <a:r>
              <a:rPr lang="en-US" sz="1200" dirty="0">
                <a:latin typeface="Arial"/>
                <a:cs typeface="Arial"/>
              </a:rPr>
              <a:t>; </a:t>
            </a:r>
            <a:r>
              <a:rPr lang="en-US" sz="1200" dirty="0" err="1">
                <a:latin typeface="Arial"/>
                <a:cs typeface="Arial"/>
              </a:rPr>
              <a:t>ScM</a:t>
            </a:r>
            <a:r>
              <a:rPr lang="en-US" sz="1200" dirty="0">
                <a:latin typeface="Arial"/>
                <a:cs typeface="Arial"/>
              </a:rPr>
              <a:t>: </a:t>
            </a:r>
            <a:r>
              <a:rPr lang="en-US" sz="1200" dirty="0" err="1">
                <a:latin typeface="Arial"/>
                <a:cs typeface="Arial"/>
              </a:rPr>
              <a:t>scala</a:t>
            </a:r>
            <a:r>
              <a:rPr lang="en-US" sz="1200" dirty="0">
                <a:latin typeface="Arial"/>
                <a:cs typeface="Arial"/>
              </a:rPr>
              <a:t> media; </a:t>
            </a:r>
            <a:r>
              <a:rPr lang="en-US" sz="1200" dirty="0" err="1">
                <a:latin typeface="Arial"/>
                <a:cs typeface="Arial"/>
              </a:rPr>
              <a:t>ScT</a:t>
            </a:r>
            <a:r>
              <a:rPr lang="en-US" sz="1200" dirty="0">
                <a:latin typeface="Arial"/>
                <a:cs typeface="Arial"/>
              </a:rPr>
              <a:t> and </a:t>
            </a:r>
            <a:r>
              <a:rPr lang="en-US" sz="1200" dirty="0" err="1">
                <a:latin typeface="Arial"/>
                <a:cs typeface="Arial"/>
              </a:rPr>
              <a:t>st</a:t>
            </a:r>
            <a:r>
              <a:rPr lang="en-US" sz="1200" dirty="0">
                <a:latin typeface="Arial"/>
                <a:cs typeface="Arial"/>
              </a:rPr>
              <a:t>: </a:t>
            </a:r>
            <a:r>
              <a:rPr lang="en-US" sz="1200" dirty="0" err="1">
                <a:latin typeface="Arial"/>
                <a:cs typeface="Arial"/>
              </a:rPr>
              <a:t>scala</a:t>
            </a:r>
            <a:r>
              <a:rPr lang="en-US" sz="1200" dirty="0">
                <a:latin typeface="Arial"/>
                <a:cs typeface="Arial"/>
              </a:rPr>
              <a:t> tympani; IHC: inner hair cells; OHC: outer hair cells; BM: basilar membrane; MT: tectorial membrane; RM: </a:t>
            </a:r>
            <a:r>
              <a:rPr lang="en-US" sz="1200" dirty="0" err="1">
                <a:latin typeface="Arial"/>
                <a:cs typeface="Arial"/>
              </a:rPr>
              <a:t>Reissner’s</a:t>
            </a:r>
            <a:r>
              <a:rPr lang="en-US" sz="1200" dirty="0">
                <a:latin typeface="Arial"/>
                <a:cs typeface="Arial"/>
              </a:rPr>
              <a:t> membrane</a:t>
            </a:r>
            <a:r>
              <a:rPr lang="en-US" sz="1200" dirty="0">
                <a:latin typeface="+mn-lt"/>
                <a:cs typeface="+mn-cs"/>
              </a:rPr>
              <a:t>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E1E03-0DD6-394D-9DD1-6B636EB7F6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9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Fig3. Synthesis of (a)</a:t>
            </a:r>
            <a:r>
              <a:rPr lang="en-US" altLang="zh-CN" baseline="0" dirty="0"/>
              <a:t> R-O12B and (b) R-S10 cationic lipids.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Fig4. LNPs selected for in vivo injection. a, structures of LNPs. b, sizes of LNPs were determined by DLS.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Fig5. In vitro screening of LNPs. Primary fibroblast cells were derived from skins of P5 Ai14 mice and plated in 48-well plates at 10,000-20,000 cells per well. LNP was mixed with Cas9 mRNA and sgRNA in 15:1:1 ratio and added to the well. The final concentration of LNP is 7.6 ug/ml. Cells were collected 48 </a:t>
            </a:r>
            <a:r>
              <a:rPr lang="en-US" dirty="0" err="1"/>
              <a:t>hr</a:t>
            </a:r>
            <a:r>
              <a:rPr lang="en-US" dirty="0"/>
              <a:t> later to check </a:t>
            </a:r>
            <a:r>
              <a:rPr lang="en-US" dirty="0" err="1"/>
              <a:t>tdT</a:t>
            </a:r>
            <a:r>
              <a:rPr lang="en-US" dirty="0"/>
              <a:t> signal. a, 306-O12B; b, 306-S10.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6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Fig6. In vivo luciferase assay for mRNA delivery. Selected LNPs were mixed with </a:t>
            </a:r>
            <a:r>
              <a:rPr lang="en-US" dirty="0" err="1"/>
              <a:t>Fluc</a:t>
            </a:r>
            <a:r>
              <a:rPr lang="en-US" dirty="0"/>
              <a:t> mRNA and injected into adult wild type mice via </a:t>
            </a:r>
            <a:r>
              <a:rPr lang="en-US" dirty="0" err="1"/>
              <a:t>i.v.</a:t>
            </a:r>
            <a:r>
              <a:rPr lang="en-US" dirty="0"/>
              <a:t> injection at 10 </a:t>
            </a:r>
            <a:r>
              <a:rPr lang="en-US" dirty="0" err="1"/>
              <a:t>μg</a:t>
            </a:r>
            <a:r>
              <a:rPr lang="en-US" dirty="0"/>
              <a:t> mRNA per mouse. The luciferase expression was evaluated 6 h later by live animal bioluminescence imaging.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82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Fig7.</a:t>
            </a:r>
            <a:r>
              <a:rPr lang="en-US" baseline="0" dirty="0"/>
              <a:t> Delivery of Cas9/</a:t>
            </a:r>
            <a:r>
              <a:rPr lang="en-US" baseline="0" dirty="0" err="1"/>
              <a:t>sgRNA</a:t>
            </a:r>
            <a:r>
              <a:rPr lang="en-US" baseline="0" dirty="0"/>
              <a:t> mixed with 306-O12B into adult mouse cochlea via </a:t>
            </a:r>
            <a:r>
              <a:rPr lang="en-US" baseline="0" dirty="0" err="1"/>
              <a:t>cochleostomy</a:t>
            </a:r>
            <a:r>
              <a:rPr lang="en-US" baseline="0" dirty="0"/>
              <a:t>. a-f. Whole mount immunofluorescence staining of the base region of the cochlea using MYO7A (green) and SOX2 (cyan). Cochlea tissues were collected 3-7 days post injection. </a:t>
            </a:r>
            <a:r>
              <a:rPr lang="en-US" baseline="0" dirty="0" err="1"/>
              <a:t>tdT</a:t>
            </a:r>
            <a:r>
              <a:rPr lang="en-US" baseline="0" dirty="0"/>
              <a:t> signals were observed mainly in </a:t>
            </a:r>
            <a:r>
              <a:rPr lang="en-US" baseline="0" dirty="0" err="1"/>
              <a:t>Deiters</a:t>
            </a:r>
            <a:r>
              <a:rPr lang="en-US" baseline="0" dirty="0"/>
              <a:t> cells. (a-b), low magnification images; (c-d), high magnification images. (e-f) cross section view of (c-d). G, illustration of cells types with </a:t>
            </a:r>
            <a:r>
              <a:rPr lang="en-US" baseline="0" dirty="0" err="1"/>
              <a:t>tdT</a:t>
            </a:r>
            <a:r>
              <a:rPr lang="en-US" baseline="0" dirty="0"/>
              <a:t> signal in cochlea. H, quantification of </a:t>
            </a:r>
            <a:r>
              <a:rPr lang="en-US" baseline="0" dirty="0" err="1"/>
              <a:t>tdT</a:t>
            </a:r>
            <a:r>
              <a:rPr lang="en-US" baseline="0" dirty="0"/>
              <a:t>+ </a:t>
            </a:r>
            <a:r>
              <a:rPr lang="en-US" baseline="0" dirty="0" err="1"/>
              <a:t>Deiters</a:t>
            </a:r>
            <a:r>
              <a:rPr lang="en-US" baseline="0" dirty="0"/>
              <a:t> cells in cochlea. N=4, mean +/- SEM.  DC, </a:t>
            </a:r>
            <a:r>
              <a:rPr lang="en-US" baseline="0" dirty="0" err="1"/>
              <a:t>Deiters</a:t>
            </a:r>
            <a:r>
              <a:rPr lang="en-US" baseline="0" dirty="0"/>
              <a:t> cells; IHC, inner hair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E1E03-0DD6-394D-9DD1-6B636EB7F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Fig8.</a:t>
            </a:r>
            <a:r>
              <a:rPr lang="en-US" baseline="0" dirty="0"/>
              <a:t> Delivery of Cas9/</a:t>
            </a:r>
            <a:r>
              <a:rPr lang="en-US" baseline="0" dirty="0" err="1"/>
              <a:t>sgRNA</a:t>
            </a:r>
            <a:r>
              <a:rPr lang="en-US" baseline="0" dirty="0"/>
              <a:t> mixed with 113-O12B into adult mouse cochlea via </a:t>
            </a:r>
            <a:r>
              <a:rPr lang="en-US" baseline="0" dirty="0" err="1"/>
              <a:t>cochleostomy</a:t>
            </a:r>
            <a:r>
              <a:rPr lang="en-US" baseline="0" dirty="0"/>
              <a:t>. a-f. Whole mount immunofluorescence staining of the base region of the cochlea using MYO7A (green) and SOX2 (cyan). Cochlea tissues were collected 5 days post injection. </a:t>
            </a:r>
            <a:r>
              <a:rPr lang="en-US" baseline="0" dirty="0" err="1"/>
              <a:t>tdT</a:t>
            </a:r>
            <a:r>
              <a:rPr lang="en-US" baseline="0" dirty="0"/>
              <a:t> signals were observed mainly in </a:t>
            </a:r>
            <a:r>
              <a:rPr lang="en-US" baseline="0" dirty="0" err="1"/>
              <a:t>Deiters</a:t>
            </a:r>
            <a:r>
              <a:rPr lang="en-US" baseline="0" dirty="0"/>
              <a:t> cells. (a-b), low magnification images; (c-d), high magnification images. (e-f) cross section view of (c-d). G, illustration of cells types with </a:t>
            </a:r>
            <a:r>
              <a:rPr lang="en-US" baseline="0" dirty="0" err="1"/>
              <a:t>tdT</a:t>
            </a:r>
            <a:r>
              <a:rPr lang="en-US" baseline="0" dirty="0"/>
              <a:t> signal in cochlea. H, quantification of </a:t>
            </a:r>
            <a:r>
              <a:rPr lang="en-US" baseline="0" dirty="0" err="1"/>
              <a:t>tdT</a:t>
            </a:r>
            <a:r>
              <a:rPr lang="en-US" baseline="0" dirty="0"/>
              <a:t>+ </a:t>
            </a:r>
            <a:r>
              <a:rPr lang="en-US" baseline="0" dirty="0" err="1"/>
              <a:t>Deiters</a:t>
            </a:r>
            <a:r>
              <a:rPr lang="en-US" baseline="0" dirty="0"/>
              <a:t> cells in cochlea. N=2, mean +/- SEM. DC, </a:t>
            </a:r>
            <a:r>
              <a:rPr lang="en-US" baseline="0" dirty="0" err="1"/>
              <a:t>Deiters</a:t>
            </a:r>
            <a:r>
              <a:rPr lang="en-US" baseline="0" dirty="0"/>
              <a:t> cells; IHC, inner hair cells.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3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Fig9.</a:t>
            </a:r>
            <a:r>
              <a:rPr lang="en-US" baseline="0" dirty="0"/>
              <a:t> Delivery of Cas9/</a:t>
            </a:r>
            <a:r>
              <a:rPr lang="en-US" baseline="0" dirty="0" err="1"/>
              <a:t>sgRNA</a:t>
            </a:r>
            <a:r>
              <a:rPr lang="en-US" baseline="0" dirty="0"/>
              <a:t> mixed with 306-S10 into adult mouse cochlea via </a:t>
            </a:r>
            <a:r>
              <a:rPr lang="en-US" baseline="0" dirty="0" err="1"/>
              <a:t>cochleostomy</a:t>
            </a:r>
            <a:r>
              <a:rPr lang="en-US" baseline="0" dirty="0"/>
              <a:t>. a-f. Whole mount immunofluorescence staining of the base region of the cochlea using MYO7A (green) and SOX2 (cyan). Cochlea tissues were collected 3-6 days post injection. </a:t>
            </a:r>
            <a:r>
              <a:rPr lang="en-US" baseline="0" dirty="0" err="1"/>
              <a:t>tdT</a:t>
            </a:r>
            <a:r>
              <a:rPr lang="en-US" baseline="0" dirty="0"/>
              <a:t> signals were observed mainly in </a:t>
            </a:r>
            <a:r>
              <a:rPr lang="en-US" baseline="0" dirty="0" err="1"/>
              <a:t>Deiters</a:t>
            </a:r>
            <a:r>
              <a:rPr lang="en-US" baseline="0" dirty="0"/>
              <a:t> cells. (a-b), low magnification images; (c-d), high magnification images. (e-f) cross section view of (c-d). G, illustration of cells types with </a:t>
            </a:r>
            <a:r>
              <a:rPr lang="en-US" baseline="0" dirty="0" err="1"/>
              <a:t>tdT</a:t>
            </a:r>
            <a:r>
              <a:rPr lang="en-US" baseline="0" dirty="0"/>
              <a:t> signal in cochlea. H, quantification of </a:t>
            </a:r>
            <a:r>
              <a:rPr lang="en-US" baseline="0" dirty="0" err="1"/>
              <a:t>tdT</a:t>
            </a:r>
            <a:r>
              <a:rPr lang="en-US" baseline="0" dirty="0"/>
              <a:t>+ cells in cochlea. N=2, mean +/- SEM. DC, </a:t>
            </a:r>
            <a:r>
              <a:rPr lang="en-US" baseline="0" dirty="0" err="1"/>
              <a:t>Deiters</a:t>
            </a:r>
            <a:r>
              <a:rPr lang="en-US" baseline="0" dirty="0"/>
              <a:t> cells; OPC, outer pillar cells; IHC, inner hair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985E-CFCF-1E48-B2E3-567EE0E8F0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2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7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2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6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9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4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4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AFBE9-3B7E-4842-840F-6D94588E6DD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16959-042F-DA4A-87B1-74D791954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if"/><Relationship Id="rId7" Type="http://schemas.openxmlformats.org/officeDocument/2006/relationships/image" Target="../media/image3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"/><Relationship Id="rId11" Type="http://schemas.openxmlformats.org/officeDocument/2006/relationships/image" Target="../media/image40.emf"/><Relationship Id="rId5" Type="http://schemas.openxmlformats.org/officeDocument/2006/relationships/image" Target="../media/image36.tif"/><Relationship Id="rId10" Type="http://schemas.openxmlformats.org/officeDocument/2006/relationships/image" Target="../media/image18.jpg"/><Relationship Id="rId4" Type="http://schemas.openxmlformats.org/officeDocument/2006/relationships/image" Target="../media/image35.tif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8.jpg"/><Relationship Id="rId5" Type="http://schemas.openxmlformats.org/officeDocument/2006/relationships/image" Target="../media/image13.tif"/><Relationship Id="rId10" Type="http://schemas.openxmlformats.org/officeDocument/2006/relationships/image" Target="../media/image17.tif"/><Relationship Id="rId4" Type="http://schemas.microsoft.com/office/2007/relationships/hdphoto" Target="../media/hdphoto1.wdp"/><Relationship Id="rId9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emf"/><Relationship Id="rId3" Type="http://schemas.openxmlformats.org/officeDocument/2006/relationships/image" Target="../media/image20.tif"/><Relationship Id="rId7" Type="http://schemas.openxmlformats.org/officeDocument/2006/relationships/image" Target="../media/image23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emf"/><Relationship Id="rId3" Type="http://schemas.openxmlformats.org/officeDocument/2006/relationships/image" Target="../media/image27.tif"/><Relationship Id="rId7" Type="http://schemas.openxmlformats.org/officeDocument/2006/relationships/image" Target="../media/image30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openxmlformats.org/officeDocument/2006/relationships/image" Target="../media/image3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D9B1195-6F51-174C-B9D9-FD690CA7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2384"/>
            <a:ext cx="9144000" cy="34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8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MAX_Reslice of Myo7a-g-TdT-r-rat-Sox2-1mth-tdT-bl-leftcut-306S10-Cas9-mRNA-tdT-sgRNA-cochleostomy-5d-coc-R-p4-sv-2-1.lif (RGB)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14487"/>
            <a:ext cx="2404872" cy="333488"/>
          </a:xfrm>
          <a:prstGeom prst="rect">
            <a:avLst/>
          </a:prstGeom>
        </p:spPr>
      </p:pic>
      <p:pic>
        <p:nvPicPr>
          <p:cNvPr id="31" name="Picture 30" descr="C4-MAX_Reslice of Myo7a-g-TdT-r-rat-Sox2-1mth-tdT-bl-leftcut-306S10-Cas9-mRNA-tdT-sgRNA-cochleostomy-5d-coc-R-p4-sv-2-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914487"/>
            <a:ext cx="2404872" cy="333488"/>
          </a:xfrm>
          <a:prstGeom prst="rect">
            <a:avLst/>
          </a:prstGeom>
        </p:spPr>
      </p:pic>
      <p:pic>
        <p:nvPicPr>
          <p:cNvPr id="30" name="Picture 29" descr="MAX_Myo7a-g-TdT-r-rat-Sox2-1mth-tdT-bl-leftcut-306S10-Cas9-mRNA-tdT-sgRNA-cochleostomy-5d-coc-R-p4-sv-2-1.lif (RGB)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3511356"/>
            <a:ext cx="2404872" cy="2404872"/>
          </a:xfrm>
          <a:prstGeom prst="rect">
            <a:avLst/>
          </a:prstGeom>
        </p:spPr>
      </p:pic>
      <p:pic>
        <p:nvPicPr>
          <p:cNvPr id="29" name="Picture 28" descr="C4-MAX_Myo7a-g-TdT-r-rat-Sox2-1mth-tdT-bl-leftcut-306S10-Cas9-mRNA-tdT-sgRNA-cochleostomy-5d-coc-R-p4-sv-2-1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3511356"/>
            <a:ext cx="2404872" cy="2404872"/>
          </a:xfrm>
          <a:prstGeom prst="rect">
            <a:avLst/>
          </a:prstGeom>
        </p:spPr>
      </p:pic>
      <p:pic>
        <p:nvPicPr>
          <p:cNvPr id="28" name="Picture 27" descr="MAX_Myo7a-g-TdT-r-rat-Sox2-1mth-tdT-bl-leftcut-306S10-Cas9-mRNA-tdT-sgRNA-cochleostomy-5d-coc-R-p4-sv-2-20x.lif (RGB)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8170"/>
            <a:ext cx="2404872" cy="2404872"/>
          </a:xfrm>
          <a:prstGeom prst="rect">
            <a:avLst/>
          </a:prstGeom>
        </p:spPr>
      </p:pic>
      <p:pic>
        <p:nvPicPr>
          <p:cNvPr id="27" name="Picture 26" descr="C4-MAX_Myo7a-g-TdT-r-rat-Sox2-1mth-tdT-bl-leftcut-306S10-Cas9-mRNA-tdT-sgRNA-cochleostomy-5d-coc-R-p4-sv-2-20x.tif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98169"/>
            <a:ext cx="2404872" cy="2404872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959763" y="2724604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GJB2/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ATP1A1/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7640" y="2724604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3903" y="2724604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50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30914" y="2876557"/>
            <a:ext cx="1671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964024" y="5628458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GJB2/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ATP1A1/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1901" y="5628458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0185" y="563122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10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04976" y="5784327"/>
            <a:ext cx="1022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0935" y="75974"/>
            <a:ext cx="828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LNP delivery of Cas9/</a:t>
            </a:r>
            <a:r>
              <a:rPr lang="en-US" sz="2800" b="1" dirty="0" err="1">
                <a:latin typeface="Arial"/>
                <a:cs typeface="Arial"/>
              </a:rPr>
              <a:t>sgRNA</a:t>
            </a:r>
            <a:r>
              <a:rPr lang="en-US" sz="2800" b="1" dirty="0">
                <a:latin typeface="Arial"/>
                <a:cs typeface="Arial"/>
              </a:rPr>
              <a:t> into adult cochlea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98556" y="750569"/>
            <a:ext cx="2609836" cy="2206753"/>
            <a:chOff x="5898556" y="1658537"/>
            <a:chExt cx="2609836" cy="2206753"/>
          </a:xfrm>
        </p:grpSpPr>
        <p:pic>
          <p:nvPicPr>
            <p:cNvPr id="21" name="Picture 20" descr="coch-diagram-mirror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556" y="2610351"/>
              <a:ext cx="2359152" cy="1254939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 flipH="1">
              <a:off x="7306611" y="3058728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7394951" y="3053671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7474589" y="3051402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6836758" y="3076801"/>
              <a:ext cx="133692" cy="186358"/>
            </a:xfrm>
            <a:custGeom>
              <a:avLst/>
              <a:gdLst>
                <a:gd name="connsiteX0" fmla="*/ 6350 w 104775"/>
                <a:gd name="connsiteY0" fmla="*/ 0 h 146050"/>
                <a:gd name="connsiteX1" fmla="*/ 6350 w 104775"/>
                <a:gd name="connsiteY1" fmla="*/ 0 h 146050"/>
                <a:gd name="connsiteX2" fmla="*/ 31750 w 104775"/>
                <a:gd name="connsiteY2" fmla="*/ 12700 h 146050"/>
                <a:gd name="connsiteX3" fmla="*/ 69850 w 104775"/>
                <a:gd name="connsiteY3" fmla="*/ 25400 h 146050"/>
                <a:gd name="connsiteX4" fmla="*/ 79375 w 104775"/>
                <a:gd name="connsiteY4" fmla="*/ 53975 h 146050"/>
                <a:gd name="connsiteX5" fmla="*/ 82550 w 104775"/>
                <a:gd name="connsiteY5" fmla="*/ 63500 h 146050"/>
                <a:gd name="connsiteX6" fmla="*/ 92075 w 104775"/>
                <a:gd name="connsiteY6" fmla="*/ 69850 h 146050"/>
                <a:gd name="connsiteX7" fmla="*/ 104775 w 104775"/>
                <a:gd name="connsiteY7" fmla="*/ 98425 h 146050"/>
                <a:gd name="connsiteX8" fmla="*/ 101600 w 104775"/>
                <a:gd name="connsiteY8" fmla="*/ 127000 h 146050"/>
                <a:gd name="connsiteX9" fmla="*/ 95250 w 104775"/>
                <a:gd name="connsiteY9" fmla="*/ 136525 h 146050"/>
                <a:gd name="connsiteX10" fmla="*/ 76200 w 104775"/>
                <a:gd name="connsiteY10" fmla="*/ 146050 h 146050"/>
                <a:gd name="connsiteX11" fmla="*/ 44450 w 104775"/>
                <a:gd name="connsiteY11" fmla="*/ 142875 h 146050"/>
                <a:gd name="connsiteX12" fmla="*/ 34925 w 104775"/>
                <a:gd name="connsiteY12" fmla="*/ 139700 h 146050"/>
                <a:gd name="connsiteX13" fmla="*/ 28575 w 104775"/>
                <a:gd name="connsiteY13" fmla="*/ 130175 h 146050"/>
                <a:gd name="connsiteX14" fmla="*/ 19050 w 104775"/>
                <a:gd name="connsiteY14" fmla="*/ 123825 h 146050"/>
                <a:gd name="connsiteX15" fmla="*/ 22225 w 104775"/>
                <a:gd name="connsiteY15" fmla="*/ 107950 h 146050"/>
                <a:gd name="connsiteX16" fmla="*/ 25400 w 104775"/>
                <a:gd name="connsiteY16" fmla="*/ 95250 h 146050"/>
                <a:gd name="connsiteX17" fmla="*/ 22225 w 104775"/>
                <a:gd name="connsiteY17" fmla="*/ 73025 h 146050"/>
                <a:gd name="connsiteX18" fmla="*/ 12700 w 104775"/>
                <a:gd name="connsiteY18" fmla="*/ 41275 h 146050"/>
                <a:gd name="connsiteX19" fmla="*/ 9525 w 104775"/>
                <a:gd name="connsiteY19" fmla="*/ 31750 h 146050"/>
                <a:gd name="connsiteX20" fmla="*/ 0 w 104775"/>
                <a:gd name="connsiteY20" fmla="*/ 3175 h 146050"/>
                <a:gd name="connsiteX21" fmla="*/ 6350 w 104775"/>
                <a:gd name="connsiteY21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775" h="146050">
                  <a:moveTo>
                    <a:pt x="6350" y="0"/>
                  </a:moveTo>
                  <a:lnTo>
                    <a:pt x="6350" y="0"/>
                  </a:lnTo>
                  <a:cubicBezTo>
                    <a:pt x="14817" y="4233"/>
                    <a:pt x="22669" y="10029"/>
                    <a:pt x="31750" y="12700"/>
                  </a:cubicBezTo>
                  <a:cubicBezTo>
                    <a:pt x="73353" y="24936"/>
                    <a:pt x="49535" y="5085"/>
                    <a:pt x="69850" y="25400"/>
                  </a:cubicBezTo>
                  <a:lnTo>
                    <a:pt x="79375" y="53975"/>
                  </a:lnTo>
                  <a:cubicBezTo>
                    <a:pt x="80433" y="57150"/>
                    <a:pt x="79765" y="61644"/>
                    <a:pt x="82550" y="63500"/>
                  </a:cubicBezTo>
                  <a:lnTo>
                    <a:pt x="92075" y="69850"/>
                  </a:lnTo>
                  <a:cubicBezTo>
                    <a:pt x="99632" y="92520"/>
                    <a:pt x="94712" y="83331"/>
                    <a:pt x="104775" y="98425"/>
                  </a:cubicBezTo>
                  <a:cubicBezTo>
                    <a:pt x="103717" y="107950"/>
                    <a:pt x="103924" y="117703"/>
                    <a:pt x="101600" y="127000"/>
                  </a:cubicBezTo>
                  <a:cubicBezTo>
                    <a:pt x="100675" y="130702"/>
                    <a:pt x="97948" y="133827"/>
                    <a:pt x="95250" y="136525"/>
                  </a:cubicBezTo>
                  <a:cubicBezTo>
                    <a:pt x="89095" y="142680"/>
                    <a:pt x="83947" y="143468"/>
                    <a:pt x="76200" y="146050"/>
                  </a:cubicBezTo>
                  <a:cubicBezTo>
                    <a:pt x="65617" y="144992"/>
                    <a:pt x="54962" y="144492"/>
                    <a:pt x="44450" y="142875"/>
                  </a:cubicBezTo>
                  <a:cubicBezTo>
                    <a:pt x="41142" y="142366"/>
                    <a:pt x="37538" y="141791"/>
                    <a:pt x="34925" y="139700"/>
                  </a:cubicBezTo>
                  <a:cubicBezTo>
                    <a:pt x="31945" y="137316"/>
                    <a:pt x="31273" y="132873"/>
                    <a:pt x="28575" y="130175"/>
                  </a:cubicBezTo>
                  <a:cubicBezTo>
                    <a:pt x="25877" y="127477"/>
                    <a:pt x="22225" y="125942"/>
                    <a:pt x="19050" y="123825"/>
                  </a:cubicBezTo>
                  <a:cubicBezTo>
                    <a:pt x="20108" y="118533"/>
                    <a:pt x="21054" y="113218"/>
                    <a:pt x="22225" y="107950"/>
                  </a:cubicBezTo>
                  <a:cubicBezTo>
                    <a:pt x="23172" y="103690"/>
                    <a:pt x="25400" y="99614"/>
                    <a:pt x="25400" y="95250"/>
                  </a:cubicBezTo>
                  <a:cubicBezTo>
                    <a:pt x="25400" y="87766"/>
                    <a:pt x="23564" y="80388"/>
                    <a:pt x="22225" y="73025"/>
                  </a:cubicBezTo>
                  <a:cubicBezTo>
                    <a:pt x="20306" y="62468"/>
                    <a:pt x="16014" y="51216"/>
                    <a:pt x="12700" y="41275"/>
                  </a:cubicBezTo>
                  <a:lnTo>
                    <a:pt x="9525" y="31750"/>
                  </a:lnTo>
                  <a:lnTo>
                    <a:pt x="0" y="3175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7979127" y="1658537"/>
              <a:ext cx="529265" cy="1592159"/>
            </a:xfrm>
            <a:custGeom>
              <a:avLst/>
              <a:gdLst>
                <a:gd name="connsiteX0" fmla="*/ 337705 w 622365"/>
                <a:gd name="connsiteY0" fmla="*/ 142333 h 1872229"/>
                <a:gd name="connsiteX1" fmla="*/ 348654 w 622365"/>
                <a:gd name="connsiteY1" fmla="*/ 114961 h 1872229"/>
                <a:gd name="connsiteX2" fmla="*/ 365076 w 622365"/>
                <a:gd name="connsiteY2" fmla="*/ 104012 h 1872229"/>
                <a:gd name="connsiteX3" fmla="*/ 376025 w 622365"/>
                <a:gd name="connsiteY3" fmla="*/ 87589 h 1872229"/>
                <a:gd name="connsiteX4" fmla="*/ 392447 w 622365"/>
                <a:gd name="connsiteY4" fmla="*/ 76640 h 1872229"/>
                <a:gd name="connsiteX5" fmla="*/ 408870 w 622365"/>
                <a:gd name="connsiteY5" fmla="*/ 60217 h 1872229"/>
                <a:gd name="connsiteX6" fmla="*/ 458138 w 622365"/>
                <a:gd name="connsiteY6" fmla="*/ 32846 h 1872229"/>
                <a:gd name="connsiteX7" fmla="*/ 490983 w 622365"/>
                <a:gd name="connsiteY7" fmla="*/ 10948 h 1872229"/>
                <a:gd name="connsiteX8" fmla="*/ 523829 w 622365"/>
                <a:gd name="connsiteY8" fmla="*/ 0 h 1872229"/>
                <a:gd name="connsiteX9" fmla="*/ 589519 w 622365"/>
                <a:gd name="connsiteY9" fmla="*/ 10948 h 1872229"/>
                <a:gd name="connsiteX10" fmla="*/ 600468 w 622365"/>
                <a:gd name="connsiteY10" fmla="*/ 21897 h 1872229"/>
                <a:gd name="connsiteX11" fmla="*/ 616890 w 622365"/>
                <a:gd name="connsiteY11" fmla="*/ 32846 h 1872229"/>
                <a:gd name="connsiteX12" fmla="*/ 622365 w 622365"/>
                <a:gd name="connsiteY12" fmla="*/ 49269 h 1872229"/>
                <a:gd name="connsiteX13" fmla="*/ 605942 w 622365"/>
                <a:gd name="connsiteY13" fmla="*/ 114961 h 1872229"/>
                <a:gd name="connsiteX14" fmla="*/ 594993 w 622365"/>
                <a:gd name="connsiteY14" fmla="*/ 131384 h 1872229"/>
                <a:gd name="connsiteX15" fmla="*/ 584045 w 622365"/>
                <a:gd name="connsiteY15" fmla="*/ 164230 h 1872229"/>
                <a:gd name="connsiteX16" fmla="*/ 578571 w 622365"/>
                <a:gd name="connsiteY16" fmla="*/ 180653 h 1872229"/>
                <a:gd name="connsiteX17" fmla="*/ 567622 w 622365"/>
                <a:gd name="connsiteY17" fmla="*/ 191602 h 1872229"/>
                <a:gd name="connsiteX18" fmla="*/ 534777 w 622365"/>
                <a:gd name="connsiteY18" fmla="*/ 235397 h 1872229"/>
                <a:gd name="connsiteX19" fmla="*/ 512880 w 622365"/>
                <a:gd name="connsiteY19" fmla="*/ 262769 h 1872229"/>
                <a:gd name="connsiteX20" fmla="*/ 501932 w 622365"/>
                <a:gd name="connsiteY20" fmla="*/ 279192 h 1872229"/>
                <a:gd name="connsiteX21" fmla="*/ 485509 w 622365"/>
                <a:gd name="connsiteY21" fmla="*/ 295615 h 1872229"/>
                <a:gd name="connsiteX22" fmla="*/ 463612 w 622365"/>
                <a:gd name="connsiteY22" fmla="*/ 322987 h 1872229"/>
                <a:gd name="connsiteX23" fmla="*/ 458138 w 622365"/>
                <a:gd name="connsiteY23" fmla="*/ 339410 h 1872229"/>
                <a:gd name="connsiteX24" fmla="*/ 436241 w 622365"/>
                <a:gd name="connsiteY24" fmla="*/ 372256 h 1872229"/>
                <a:gd name="connsiteX25" fmla="*/ 419818 w 622365"/>
                <a:gd name="connsiteY25" fmla="*/ 405102 h 1872229"/>
                <a:gd name="connsiteX26" fmla="*/ 408870 w 622365"/>
                <a:gd name="connsiteY26" fmla="*/ 437948 h 1872229"/>
                <a:gd name="connsiteX27" fmla="*/ 397922 w 622365"/>
                <a:gd name="connsiteY27" fmla="*/ 454371 h 1872229"/>
                <a:gd name="connsiteX28" fmla="*/ 386973 w 622365"/>
                <a:gd name="connsiteY28" fmla="*/ 487217 h 1872229"/>
                <a:gd name="connsiteX29" fmla="*/ 381499 w 622365"/>
                <a:gd name="connsiteY29" fmla="*/ 503640 h 1872229"/>
                <a:gd name="connsiteX30" fmla="*/ 370550 w 622365"/>
                <a:gd name="connsiteY30" fmla="*/ 514589 h 1872229"/>
                <a:gd name="connsiteX31" fmla="*/ 348654 w 622365"/>
                <a:gd name="connsiteY31" fmla="*/ 580281 h 1872229"/>
                <a:gd name="connsiteX32" fmla="*/ 343179 w 622365"/>
                <a:gd name="connsiteY32" fmla="*/ 596704 h 1872229"/>
                <a:gd name="connsiteX33" fmla="*/ 337705 w 622365"/>
                <a:gd name="connsiteY33" fmla="*/ 613127 h 1872229"/>
                <a:gd name="connsiteX34" fmla="*/ 315808 w 622365"/>
                <a:gd name="connsiteY34" fmla="*/ 640499 h 1872229"/>
                <a:gd name="connsiteX35" fmla="*/ 304860 w 622365"/>
                <a:gd name="connsiteY35" fmla="*/ 656922 h 1872229"/>
                <a:gd name="connsiteX36" fmla="*/ 293911 w 622365"/>
                <a:gd name="connsiteY36" fmla="*/ 667871 h 1872229"/>
                <a:gd name="connsiteX37" fmla="*/ 266540 w 622365"/>
                <a:gd name="connsiteY37" fmla="*/ 695243 h 1872229"/>
                <a:gd name="connsiteX38" fmla="*/ 255592 w 622365"/>
                <a:gd name="connsiteY38" fmla="*/ 711666 h 1872229"/>
                <a:gd name="connsiteX39" fmla="*/ 244643 w 622365"/>
                <a:gd name="connsiteY39" fmla="*/ 722615 h 1872229"/>
                <a:gd name="connsiteX40" fmla="*/ 206324 w 622365"/>
                <a:gd name="connsiteY40" fmla="*/ 777358 h 1872229"/>
                <a:gd name="connsiteX41" fmla="*/ 195375 w 622365"/>
                <a:gd name="connsiteY41" fmla="*/ 788307 h 1872229"/>
                <a:gd name="connsiteX42" fmla="*/ 184427 w 622365"/>
                <a:gd name="connsiteY42" fmla="*/ 804730 h 1872229"/>
                <a:gd name="connsiteX43" fmla="*/ 173479 w 622365"/>
                <a:gd name="connsiteY43" fmla="*/ 837576 h 1872229"/>
                <a:gd name="connsiteX44" fmla="*/ 173479 w 622365"/>
                <a:gd name="connsiteY44" fmla="*/ 963486 h 1872229"/>
                <a:gd name="connsiteX45" fmla="*/ 168004 w 622365"/>
                <a:gd name="connsiteY45" fmla="*/ 1040127 h 1872229"/>
                <a:gd name="connsiteX46" fmla="*/ 173479 w 622365"/>
                <a:gd name="connsiteY46" fmla="*/ 1072973 h 1872229"/>
                <a:gd name="connsiteX47" fmla="*/ 178953 w 622365"/>
                <a:gd name="connsiteY47" fmla="*/ 1116768 h 1872229"/>
                <a:gd name="connsiteX48" fmla="*/ 184427 w 622365"/>
                <a:gd name="connsiteY48" fmla="*/ 1138666 h 1872229"/>
                <a:gd name="connsiteX49" fmla="*/ 189901 w 622365"/>
                <a:gd name="connsiteY49" fmla="*/ 1171512 h 1872229"/>
                <a:gd name="connsiteX50" fmla="*/ 200850 w 622365"/>
                <a:gd name="connsiteY50" fmla="*/ 1220781 h 1872229"/>
                <a:gd name="connsiteX51" fmla="*/ 206324 w 622365"/>
                <a:gd name="connsiteY51" fmla="*/ 1259101 h 1872229"/>
                <a:gd name="connsiteX52" fmla="*/ 217272 w 622365"/>
                <a:gd name="connsiteY52" fmla="*/ 1313845 h 1872229"/>
                <a:gd name="connsiteX53" fmla="*/ 228221 w 622365"/>
                <a:gd name="connsiteY53" fmla="*/ 1346691 h 1872229"/>
                <a:gd name="connsiteX54" fmla="*/ 233695 w 622365"/>
                <a:gd name="connsiteY54" fmla="*/ 1363114 h 1872229"/>
                <a:gd name="connsiteX55" fmla="*/ 239169 w 622365"/>
                <a:gd name="connsiteY55" fmla="*/ 1379537 h 1872229"/>
                <a:gd name="connsiteX56" fmla="*/ 250118 w 622365"/>
                <a:gd name="connsiteY56" fmla="*/ 1390486 h 1872229"/>
                <a:gd name="connsiteX57" fmla="*/ 261066 w 622365"/>
                <a:gd name="connsiteY57" fmla="*/ 1428807 h 1872229"/>
                <a:gd name="connsiteX58" fmla="*/ 272015 w 622365"/>
                <a:gd name="connsiteY58" fmla="*/ 1461653 h 1872229"/>
                <a:gd name="connsiteX59" fmla="*/ 277489 w 622365"/>
                <a:gd name="connsiteY59" fmla="*/ 1478076 h 1872229"/>
                <a:gd name="connsiteX60" fmla="*/ 282963 w 622365"/>
                <a:gd name="connsiteY60" fmla="*/ 1494499 h 1872229"/>
                <a:gd name="connsiteX61" fmla="*/ 293911 w 622365"/>
                <a:gd name="connsiteY61" fmla="*/ 1510922 h 1872229"/>
                <a:gd name="connsiteX62" fmla="*/ 315808 w 622365"/>
                <a:gd name="connsiteY62" fmla="*/ 1543768 h 1872229"/>
                <a:gd name="connsiteX63" fmla="*/ 343179 w 622365"/>
                <a:gd name="connsiteY63" fmla="*/ 1593037 h 1872229"/>
                <a:gd name="connsiteX64" fmla="*/ 354128 w 622365"/>
                <a:gd name="connsiteY64" fmla="*/ 1609460 h 1872229"/>
                <a:gd name="connsiteX65" fmla="*/ 365076 w 622365"/>
                <a:gd name="connsiteY65" fmla="*/ 1625883 h 1872229"/>
                <a:gd name="connsiteX66" fmla="*/ 376025 w 622365"/>
                <a:gd name="connsiteY66" fmla="*/ 1636832 h 1872229"/>
                <a:gd name="connsiteX67" fmla="*/ 386973 w 622365"/>
                <a:gd name="connsiteY67" fmla="*/ 1653255 h 1872229"/>
                <a:gd name="connsiteX68" fmla="*/ 397922 w 622365"/>
                <a:gd name="connsiteY68" fmla="*/ 1664204 h 1872229"/>
                <a:gd name="connsiteX69" fmla="*/ 408870 w 622365"/>
                <a:gd name="connsiteY69" fmla="*/ 1680627 h 1872229"/>
                <a:gd name="connsiteX70" fmla="*/ 441715 w 622365"/>
                <a:gd name="connsiteY70" fmla="*/ 1697050 h 1872229"/>
                <a:gd name="connsiteX71" fmla="*/ 354128 w 622365"/>
                <a:gd name="connsiteY71" fmla="*/ 1707999 h 1872229"/>
                <a:gd name="connsiteX72" fmla="*/ 337705 w 622365"/>
                <a:gd name="connsiteY72" fmla="*/ 1713473 h 1872229"/>
                <a:gd name="connsiteX73" fmla="*/ 326757 w 622365"/>
                <a:gd name="connsiteY73" fmla="*/ 1729896 h 1872229"/>
                <a:gd name="connsiteX74" fmla="*/ 310334 w 622365"/>
                <a:gd name="connsiteY74" fmla="*/ 1784640 h 1872229"/>
                <a:gd name="connsiteX75" fmla="*/ 293911 w 622365"/>
                <a:gd name="connsiteY75" fmla="*/ 1850332 h 1872229"/>
                <a:gd name="connsiteX76" fmla="*/ 282963 w 622365"/>
                <a:gd name="connsiteY76" fmla="*/ 1866755 h 1872229"/>
                <a:gd name="connsiteX77" fmla="*/ 266540 w 622365"/>
                <a:gd name="connsiteY77" fmla="*/ 1872229 h 1872229"/>
                <a:gd name="connsiteX78" fmla="*/ 233695 w 622365"/>
                <a:gd name="connsiteY78" fmla="*/ 1839383 h 1872229"/>
                <a:gd name="connsiteX79" fmla="*/ 217272 w 622365"/>
                <a:gd name="connsiteY79" fmla="*/ 1822960 h 1872229"/>
                <a:gd name="connsiteX80" fmla="*/ 195375 w 622365"/>
                <a:gd name="connsiteY80" fmla="*/ 1795588 h 1872229"/>
                <a:gd name="connsiteX81" fmla="*/ 184427 w 622365"/>
                <a:gd name="connsiteY81" fmla="*/ 1757268 h 1872229"/>
                <a:gd name="connsiteX82" fmla="*/ 168004 w 622365"/>
                <a:gd name="connsiteY82" fmla="*/ 1707999 h 1872229"/>
                <a:gd name="connsiteX83" fmla="*/ 162530 w 622365"/>
                <a:gd name="connsiteY83" fmla="*/ 1691576 h 1872229"/>
                <a:gd name="connsiteX84" fmla="*/ 157056 w 622365"/>
                <a:gd name="connsiteY84" fmla="*/ 1664204 h 1872229"/>
                <a:gd name="connsiteX85" fmla="*/ 146107 w 622365"/>
                <a:gd name="connsiteY85" fmla="*/ 1620409 h 1872229"/>
                <a:gd name="connsiteX86" fmla="*/ 135159 w 622365"/>
                <a:gd name="connsiteY86" fmla="*/ 1560191 h 1872229"/>
                <a:gd name="connsiteX87" fmla="*/ 124211 w 622365"/>
                <a:gd name="connsiteY87" fmla="*/ 1489024 h 1872229"/>
                <a:gd name="connsiteX88" fmla="*/ 113262 w 622365"/>
                <a:gd name="connsiteY88" fmla="*/ 1434281 h 1872229"/>
                <a:gd name="connsiteX89" fmla="*/ 107788 w 622365"/>
                <a:gd name="connsiteY89" fmla="*/ 1406909 h 1872229"/>
                <a:gd name="connsiteX90" fmla="*/ 91365 w 622365"/>
                <a:gd name="connsiteY90" fmla="*/ 1341217 h 1872229"/>
                <a:gd name="connsiteX91" fmla="*/ 85891 w 622365"/>
                <a:gd name="connsiteY91" fmla="*/ 1324794 h 1872229"/>
                <a:gd name="connsiteX92" fmla="*/ 80417 w 622365"/>
                <a:gd name="connsiteY92" fmla="*/ 1308371 h 1872229"/>
                <a:gd name="connsiteX93" fmla="*/ 69468 w 622365"/>
                <a:gd name="connsiteY93" fmla="*/ 1291948 h 1872229"/>
                <a:gd name="connsiteX94" fmla="*/ 63994 w 622365"/>
                <a:gd name="connsiteY94" fmla="*/ 1275525 h 1872229"/>
                <a:gd name="connsiteX95" fmla="*/ 42097 w 622365"/>
                <a:gd name="connsiteY95" fmla="*/ 1242678 h 1872229"/>
                <a:gd name="connsiteX96" fmla="*/ 31149 w 622365"/>
                <a:gd name="connsiteY96" fmla="*/ 1187935 h 1872229"/>
                <a:gd name="connsiteX97" fmla="*/ 25675 w 622365"/>
                <a:gd name="connsiteY97" fmla="*/ 1171512 h 1872229"/>
                <a:gd name="connsiteX98" fmla="*/ 20200 w 622365"/>
                <a:gd name="connsiteY98" fmla="*/ 1144140 h 1872229"/>
                <a:gd name="connsiteX99" fmla="*/ 9252 w 622365"/>
                <a:gd name="connsiteY99" fmla="*/ 1111294 h 1872229"/>
                <a:gd name="connsiteX100" fmla="*/ 9252 w 622365"/>
                <a:gd name="connsiteY100" fmla="*/ 821153 h 1872229"/>
                <a:gd name="connsiteX101" fmla="*/ 14726 w 622365"/>
                <a:gd name="connsiteY101" fmla="*/ 793781 h 1872229"/>
                <a:gd name="connsiteX102" fmla="*/ 20200 w 622365"/>
                <a:gd name="connsiteY102" fmla="*/ 755461 h 1872229"/>
                <a:gd name="connsiteX103" fmla="*/ 31149 w 622365"/>
                <a:gd name="connsiteY103" fmla="*/ 722615 h 1872229"/>
                <a:gd name="connsiteX104" fmla="*/ 42097 w 622365"/>
                <a:gd name="connsiteY104" fmla="*/ 667871 h 1872229"/>
                <a:gd name="connsiteX105" fmla="*/ 47572 w 622365"/>
                <a:gd name="connsiteY105" fmla="*/ 645974 h 1872229"/>
                <a:gd name="connsiteX106" fmla="*/ 53046 w 622365"/>
                <a:gd name="connsiteY106" fmla="*/ 607653 h 1872229"/>
                <a:gd name="connsiteX107" fmla="*/ 63994 w 622365"/>
                <a:gd name="connsiteY107" fmla="*/ 574807 h 1872229"/>
                <a:gd name="connsiteX108" fmla="*/ 74943 w 622365"/>
                <a:gd name="connsiteY108" fmla="*/ 541961 h 1872229"/>
                <a:gd name="connsiteX109" fmla="*/ 85891 w 622365"/>
                <a:gd name="connsiteY109" fmla="*/ 509115 h 1872229"/>
                <a:gd name="connsiteX110" fmla="*/ 91365 w 622365"/>
                <a:gd name="connsiteY110" fmla="*/ 492692 h 1872229"/>
                <a:gd name="connsiteX111" fmla="*/ 102314 w 622365"/>
                <a:gd name="connsiteY111" fmla="*/ 481743 h 1872229"/>
                <a:gd name="connsiteX112" fmla="*/ 113262 w 622365"/>
                <a:gd name="connsiteY112" fmla="*/ 448897 h 1872229"/>
                <a:gd name="connsiteX113" fmla="*/ 118736 w 622365"/>
                <a:gd name="connsiteY113" fmla="*/ 432474 h 1872229"/>
                <a:gd name="connsiteX114" fmla="*/ 129685 w 622365"/>
                <a:gd name="connsiteY114" fmla="*/ 416051 h 1872229"/>
                <a:gd name="connsiteX115" fmla="*/ 146107 w 622365"/>
                <a:gd name="connsiteY115" fmla="*/ 383204 h 1872229"/>
                <a:gd name="connsiteX116" fmla="*/ 157056 w 622365"/>
                <a:gd name="connsiteY116" fmla="*/ 350358 h 1872229"/>
                <a:gd name="connsiteX117" fmla="*/ 162530 w 622365"/>
                <a:gd name="connsiteY117" fmla="*/ 333935 h 1872229"/>
                <a:gd name="connsiteX118" fmla="*/ 184427 w 622365"/>
                <a:gd name="connsiteY118" fmla="*/ 301089 h 1872229"/>
                <a:gd name="connsiteX119" fmla="*/ 200850 w 622365"/>
                <a:gd name="connsiteY119" fmla="*/ 273717 h 1872229"/>
                <a:gd name="connsiteX120" fmla="*/ 222747 w 622365"/>
                <a:gd name="connsiteY120" fmla="*/ 240871 h 1872229"/>
                <a:gd name="connsiteX121" fmla="*/ 244643 w 622365"/>
                <a:gd name="connsiteY121" fmla="*/ 208025 h 1872229"/>
                <a:gd name="connsiteX122" fmla="*/ 255592 w 622365"/>
                <a:gd name="connsiteY122" fmla="*/ 191602 h 1872229"/>
                <a:gd name="connsiteX123" fmla="*/ 266540 w 622365"/>
                <a:gd name="connsiteY123" fmla="*/ 175179 h 1872229"/>
                <a:gd name="connsiteX124" fmla="*/ 288437 w 622365"/>
                <a:gd name="connsiteY124" fmla="*/ 147807 h 1872229"/>
                <a:gd name="connsiteX125" fmla="*/ 332231 w 622365"/>
                <a:gd name="connsiteY125" fmla="*/ 125910 h 1872229"/>
                <a:gd name="connsiteX126" fmla="*/ 337705 w 622365"/>
                <a:gd name="connsiteY126" fmla="*/ 142333 h 187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22365" h="1872229">
                  <a:moveTo>
                    <a:pt x="337705" y="142333"/>
                  </a:moveTo>
                  <a:cubicBezTo>
                    <a:pt x="341355" y="133209"/>
                    <a:pt x="342942" y="122958"/>
                    <a:pt x="348654" y="114961"/>
                  </a:cubicBezTo>
                  <a:cubicBezTo>
                    <a:pt x="352478" y="109607"/>
                    <a:pt x="360424" y="108664"/>
                    <a:pt x="365076" y="104012"/>
                  </a:cubicBezTo>
                  <a:cubicBezTo>
                    <a:pt x="369728" y="99360"/>
                    <a:pt x="371373" y="92241"/>
                    <a:pt x="376025" y="87589"/>
                  </a:cubicBezTo>
                  <a:cubicBezTo>
                    <a:pt x="380677" y="82937"/>
                    <a:pt x="387393" y="80852"/>
                    <a:pt x="392447" y="76640"/>
                  </a:cubicBezTo>
                  <a:cubicBezTo>
                    <a:pt x="398394" y="71684"/>
                    <a:pt x="402759" y="64970"/>
                    <a:pt x="408870" y="60217"/>
                  </a:cubicBezTo>
                  <a:cubicBezTo>
                    <a:pt x="437105" y="38256"/>
                    <a:pt x="433359" y="41105"/>
                    <a:pt x="458138" y="32846"/>
                  </a:cubicBezTo>
                  <a:cubicBezTo>
                    <a:pt x="469086" y="25547"/>
                    <a:pt x="478500" y="15109"/>
                    <a:pt x="490983" y="10948"/>
                  </a:cubicBezTo>
                  <a:lnTo>
                    <a:pt x="523829" y="0"/>
                  </a:lnTo>
                  <a:cubicBezTo>
                    <a:pt x="528694" y="541"/>
                    <a:pt x="574929" y="2194"/>
                    <a:pt x="589519" y="10948"/>
                  </a:cubicBezTo>
                  <a:cubicBezTo>
                    <a:pt x="593945" y="13604"/>
                    <a:pt x="596438" y="18673"/>
                    <a:pt x="600468" y="21897"/>
                  </a:cubicBezTo>
                  <a:cubicBezTo>
                    <a:pt x="605605" y="26007"/>
                    <a:pt x="611416" y="29196"/>
                    <a:pt x="616890" y="32846"/>
                  </a:cubicBezTo>
                  <a:cubicBezTo>
                    <a:pt x="618715" y="38320"/>
                    <a:pt x="622365" y="43498"/>
                    <a:pt x="622365" y="49269"/>
                  </a:cubicBezTo>
                  <a:cubicBezTo>
                    <a:pt x="622365" y="61579"/>
                    <a:pt x="612734" y="104773"/>
                    <a:pt x="605942" y="114961"/>
                  </a:cubicBezTo>
                  <a:lnTo>
                    <a:pt x="594993" y="131384"/>
                  </a:lnTo>
                  <a:lnTo>
                    <a:pt x="584045" y="164230"/>
                  </a:lnTo>
                  <a:cubicBezTo>
                    <a:pt x="582220" y="169704"/>
                    <a:pt x="582651" y="176573"/>
                    <a:pt x="578571" y="180653"/>
                  </a:cubicBezTo>
                  <a:lnTo>
                    <a:pt x="567622" y="191602"/>
                  </a:lnTo>
                  <a:cubicBezTo>
                    <a:pt x="553379" y="234333"/>
                    <a:pt x="576712" y="172490"/>
                    <a:pt x="534777" y="235397"/>
                  </a:cubicBezTo>
                  <a:cubicBezTo>
                    <a:pt x="501081" y="285944"/>
                    <a:pt x="544081" y="223767"/>
                    <a:pt x="512880" y="262769"/>
                  </a:cubicBezTo>
                  <a:cubicBezTo>
                    <a:pt x="508770" y="267907"/>
                    <a:pt x="506144" y="274138"/>
                    <a:pt x="501932" y="279192"/>
                  </a:cubicBezTo>
                  <a:cubicBezTo>
                    <a:pt x="496976" y="285140"/>
                    <a:pt x="490465" y="289667"/>
                    <a:pt x="485509" y="295615"/>
                  </a:cubicBezTo>
                  <a:cubicBezTo>
                    <a:pt x="450980" y="337050"/>
                    <a:pt x="495466" y="291133"/>
                    <a:pt x="463612" y="322987"/>
                  </a:cubicBezTo>
                  <a:cubicBezTo>
                    <a:pt x="461787" y="328461"/>
                    <a:pt x="460940" y="334366"/>
                    <a:pt x="458138" y="339410"/>
                  </a:cubicBezTo>
                  <a:cubicBezTo>
                    <a:pt x="451748" y="350913"/>
                    <a:pt x="436241" y="372256"/>
                    <a:pt x="436241" y="372256"/>
                  </a:cubicBezTo>
                  <a:cubicBezTo>
                    <a:pt x="416278" y="432150"/>
                    <a:pt x="448117" y="341429"/>
                    <a:pt x="419818" y="405102"/>
                  </a:cubicBezTo>
                  <a:cubicBezTo>
                    <a:pt x="415131" y="415648"/>
                    <a:pt x="415271" y="428345"/>
                    <a:pt x="408870" y="437948"/>
                  </a:cubicBezTo>
                  <a:cubicBezTo>
                    <a:pt x="405221" y="443422"/>
                    <a:pt x="400594" y="448359"/>
                    <a:pt x="397922" y="454371"/>
                  </a:cubicBezTo>
                  <a:cubicBezTo>
                    <a:pt x="393235" y="464917"/>
                    <a:pt x="390623" y="476268"/>
                    <a:pt x="386973" y="487217"/>
                  </a:cubicBezTo>
                  <a:cubicBezTo>
                    <a:pt x="385148" y="492691"/>
                    <a:pt x="385579" y="499560"/>
                    <a:pt x="381499" y="503640"/>
                  </a:cubicBezTo>
                  <a:lnTo>
                    <a:pt x="370550" y="514589"/>
                  </a:lnTo>
                  <a:lnTo>
                    <a:pt x="348654" y="580281"/>
                  </a:lnTo>
                  <a:lnTo>
                    <a:pt x="343179" y="596704"/>
                  </a:lnTo>
                  <a:cubicBezTo>
                    <a:pt x="341354" y="602178"/>
                    <a:pt x="340906" y="608326"/>
                    <a:pt x="337705" y="613127"/>
                  </a:cubicBezTo>
                  <a:cubicBezTo>
                    <a:pt x="304009" y="663674"/>
                    <a:pt x="347009" y="601497"/>
                    <a:pt x="315808" y="640499"/>
                  </a:cubicBezTo>
                  <a:cubicBezTo>
                    <a:pt x="311698" y="645637"/>
                    <a:pt x="308970" y="651784"/>
                    <a:pt x="304860" y="656922"/>
                  </a:cubicBezTo>
                  <a:cubicBezTo>
                    <a:pt x="301636" y="660952"/>
                    <a:pt x="297135" y="663841"/>
                    <a:pt x="293911" y="667871"/>
                  </a:cubicBezTo>
                  <a:cubicBezTo>
                    <a:pt x="273056" y="693940"/>
                    <a:pt x="294695" y="676473"/>
                    <a:pt x="266540" y="695243"/>
                  </a:cubicBezTo>
                  <a:cubicBezTo>
                    <a:pt x="262891" y="700717"/>
                    <a:pt x="259702" y="706528"/>
                    <a:pt x="255592" y="711666"/>
                  </a:cubicBezTo>
                  <a:cubicBezTo>
                    <a:pt x="252368" y="715696"/>
                    <a:pt x="247740" y="718486"/>
                    <a:pt x="244643" y="722615"/>
                  </a:cubicBezTo>
                  <a:cubicBezTo>
                    <a:pt x="219052" y="756738"/>
                    <a:pt x="229695" y="749313"/>
                    <a:pt x="206324" y="777358"/>
                  </a:cubicBezTo>
                  <a:cubicBezTo>
                    <a:pt x="203020" y="781323"/>
                    <a:pt x="198599" y="784277"/>
                    <a:pt x="195375" y="788307"/>
                  </a:cubicBezTo>
                  <a:cubicBezTo>
                    <a:pt x="191265" y="793445"/>
                    <a:pt x="187099" y="798718"/>
                    <a:pt x="184427" y="804730"/>
                  </a:cubicBezTo>
                  <a:cubicBezTo>
                    <a:pt x="179740" y="815276"/>
                    <a:pt x="173479" y="837576"/>
                    <a:pt x="173479" y="837576"/>
                  </a:cubicBezTo>
                  <a:cubicBezTo>
                    <a:pt x="160332" y="969033"/>
                    <a:pt x="173479" y="805225"/>
                    <a:pt x="173479" y="963486"/>
                  </a:cubicBezTo>
                  <a:cubicBezTo>
                    <a:pt x="173479" y="989098"/>
                    <a:pt x="169829" y="1014580"/>
                    <a:pt x="168004" y="1040127"/>
                  </a:cubicBezTo>
                  <a:cubicBezTo>
                    <a:pt x="169829" y="1051076"/>
                    <a:pt x="171909" y="1061985"/>
                    <a:pt x="173479" y="1072973"/>
                  </a:cubicBezTo>
                  <a:cubicBezTo>
                    <a:pt x="175560" y="1087537"/>
                    <a:pt x="176535" y="1102256"/>
                    <a:pt x="178953" y="1116768"/>
                  </a:cubicBezTo>
                  <a:cubicBezTo>
                    <a:pt x="180190" y="1124190"/>
                    <a:pt x="182952" y="1131288"/>
                    <a:pt x="184427" y="1138666"/>
                  </a:cubicBezTo>
                  <a:cubicBezTo>
                    <a:pt x="186604" y="1149550"/>
                    <a:pt x="187724" y="1160628"/>
                    <a:pt x="189901" y="1171512"/>
                  </a:cubicBezTo>
                  <a:cubicBezTo>
                    <a:pt x="199742" y="1220718"/>
                    <a:pt x="191290" y="1163421"/>
                    <a:pt x="200850" y="1220781"/>
                  </a:cubicBezTo>
                  <a:cubicBezTo>
                    <a:pt x="202971" y="1233508"/>
                    <a:pt x="204362" y="1246348"/>
                    <a:pt x="206324" y="1259101"/>
                  </a:cubicBezTo>
                  <a:cubicBezTo>
                    <a:pt x="209439" y="1279348"/>
                    <a:pt x="211543" y="1294750"/>
                    <a:pt x="217272" y="1313845"/>
                  </a:cubicBezTo>
                  <a:cubicBezTo>
                    <a:pt x="220588" y="1324899"/>
                    <a:pt x="224571" y="1335742"/>
                    <a:pt x="228221" y="1346691"/>
                  </a:cubicBezTo>
                  <a:lnTo>
                    <a:pt x="233695" y="1363114"/>
                  </a:lnTo>
                  <a:cubicBezTo>
                    <a:pt x="235520" y="1368588"/>
                    <a:pt x="235089" y="1375457"/>
                    <a:pt x="239169" y="1379537"/>
                  </a:cubicBezTo>
                  <a:lnTo>
                    <a:pt x="250118" y="1390486"/>
                  </a:lnTo>
                  <a:cubicBezTo>
                    <a:pt x="268524" y="1445707"/>
                    <a:pt x="240433" y="1360030"/>
                    <a:pt x="261066" y="1428807"/>
                  </a:cubicBezTo>
                  <a:cubicBezTo>
                    <a:pt x="264382" y="1439861"/>
                    <a:pt x="268365" y="1450704"/>
                    <a:pt x="272015" y="1461653"/>
                  </a:cubicBezTo>
                  <a:lnTo>
                    <a:pt x="277489" y="1478076"/>
                  </a:lnTo>
                  <a:cubicBezTo>
                    <a:pt x="279314" y="1483550"/>
                    <a:pt x="279762" y="1489698"/>
                    <a:pt x="282963" y="1494499"/>
                  </a:cubicBezTo>
                  <a:cubicBezTo>
                    <a:pt x="286612" y="1499973"/>
                    <a:pt x="290969" y="1505037"/>
                    <a:pt x="293911" y="1510922"/>
                  </a:cubicBezTo>
                  <a:cubicBezTo>
                    <a:pt x="309755" y="1542611"/>
                    <a:pt x="284679" y="1512637"/>
                    <a:pt x="315808" y="1543768"/>
                  </a:cubicBezTo>
                  <a:cubicBezTo>
                    <a:pt x="325443" y="1572674"/>
                    <a:pt x="318082" y="1555391"/>
                    <a:pt x="343179" y="1593037"/>
                  </a:cubicBezTo>
                  <a:lnTo>
                    <a:pt x="354128" y="1609460"/>
                  </a:lnTo>
                  <a:cubicBezTo>
                    <a:pt x="357777" y="1614934"/>
                    <a:pt x="360424" y="1621231"/>
                    <a:pt x="365076" y="1625883"/>
                  </a:cubicBezTo>
                  <a:cubicBezTo>
                    <a:pt x="368726" y="1629533"/>
                    <a:pt x="372801" y="1632802"/>
                    <a:pt x="376025" y="1636832"/>
                  </a:cubicBezTo>
                  <a:cubicBezTo>
                    <a:pt x="380135" y="1641970"/>
                    <a:pt x="382863" y="1648117"/>
                    <a:pt x="386973" y="1653255"/>
                  </a:cubicBezTo>
                  <a:cubicBezTo>
                    <a:pt x="390197" y="1657285"/>
                    <a:pt x="394698" y="1660174"/>
                    <a:pt x="397922" y="1664204"/>
                  </a:cubicBezTo>
                  <a:cubicBezTo>
                    <a:pt x="402032" y="1669342"/>
                    <a:pt x="404218" y="1675975"/>
                    <a:pt x="408870" y="1680627"/>
                  </a:cubicBezTo>
                  <a:cubicBezTo>
                    <a:pt x="419482" y="1691239"/>
                    <a:pt x="428358" y="1692598"/>
                    <a:pt x="441715" y="1697050"/>
                  </a:cubicBezTo>
                  <a:cubicBezTo>
                    <a:pt x="404307" y="1700451"/>
                    <a:pt x="386455" y="1699917"/>
                    <a:pt x="354128" y="1707999"/>
                  </a:cubicBezTo>
                  <a:cubicBezTo>
                    <a:pt x="348530" y="1709399"/>
                    <a:pt x="343179" y="1711648"/>
                    <a:pt x="337705" y="1713473"/>
                  </a:cubicBezTo>
                  <a:cubicBezTo>
                    <a:pt x="334056" y="1718947"/>
                    <a:pt x="329429" y="1723884"/>
                    <a:pt x="326757" y="1729896"/>
                  </a:cubicBezTo>
                  <a:cubicBezTo>
                    <a:pt x="321676" y="1741327"/>
                    <a:pt x="313230" y="1770160"/>
                    <a:pt x="310334" y="1784640"/>
                  </a:cubicBezTo>
                  <a:cubicBezTo>
                    <a:pt x="306816" y="1802234"/>
                    <a:pt x="304364" y="1834651"/>
                    <a:pt x="293911" y="1850332"/>
                  </a:cubicBezTo>
                  <a:cubicBezTo>
                    <a:pt x="290262" y="1855806"/>
                    <a:pt x="288100" y="1862645"/>
                    <a:pt x="282963" y="1866755"/>
                  </a:cubicBezTo>
                  <a:cubicBezTo>
                    <a:pt x="278457" y="1870360"/>
                    <a:pt x="272014" y="1870404"/>
                    <a:pt x="266540" y="1872229"/>
                  </a:cubicBezTo>
                  <a:lnTo>
                    <a:pt x="233695" y="1839383"/>
                  </a:lnTo>
                  <a:cubicBezTo>
                    <a:pt x="228221" y="1833909"/>
                    <a:pt x="221566" y="1829402"/>
                    <a:pt x="217272" y="1822960"/>
                  </a:cubicBezTo>
                  <a:cubicBezTo>
                    <a:pt x="203461" y="1802242"/>
                    <a:pt x="210976" y="1811189"/>
                    <a:pt x="195375" y="1795588"/>
                  </a:cubicBezTo>
                  <a:cubicBezTo>
                    <a:pt x="176978" y="1740395"/>
                    <a:pt x="205047" y="1826006"/>
                    <a:pt x="184427" y="1757268"/>
                  </a:cubicBezTo>
                  <a:cubicBezTo>
                    <a:pt x="184402" y="1757183"/>
                    <a:pt x="170755" y="1716252"/>
                    <a:pt x="168004" y="1707999"/>
                  </a:cubicBezTo>
                  <a:cubicBezTo>
                    <a:pt x="166179" y="1702525"/>
                    <a:pt x="163662" y="1697234"/>
                    <a:pt x="162530" y="1691576"/>
                  </a:cubicBezTo>
                  <a:cubicBezTo>
                    <a:pt x="160705" y="1682452"/>
                    <a:pt x="159148" y="1673270"/>
                    <a:pt x="157056" y="1664204"/>
                  </a:cubicBezTo>
                  <a:cubicBezTo>
                    <a:pt x="153672" y="1649542"/>
                    <a:pt x="149058" y="1635164"/>
                    <a:pt x="146107" y="1620409"/>
                  </a:cubicBezTo>
                  <a:cubicBezTo>
                    <a:pt x="140413" y="1591939"/>
                    <a:pt x="139828" y="1590542"/>
                    <a:pt x="135159" y="1560191"/>
                  </a:cubicBezTo>
                  <a:cubicBezTo>
                    <a:pt x="130145" y="1527597"/>
                    <a:pt x="130060" y="1520219"/>
                    <a:pt x="124211" y="1489024"/>
                  </a:cubicBezTo>
                  <a:cubicBezTo>
                    <a:pt x="120782" y="1470734"/>
                    <a:pt x="116912" y="1452529"/>
                    <a:pt x="113262" y="1434281"/>
                  </a:cubicBezTo>
                  <a:cubicBezTo>
                    <a:pt x="111437" y="1425157"/>
                    <a:pt x="109318" y="1416087"/>
                    <a:pt x="107788" y="1406909"/>
                  </a:cubicBezTo>
                  <a:cubicBezTo>
                    <a:pt x="100416" y="1362677"/>
                    <a:pt x="105825" y="1384596"/>
                    <a:pt x="91365" y="1341217"/>
                  </a:cubicBezTo>
                  <a:lnTo>
                    <a:pt x="85891" y="1324794"/>
                  </a:lnTo>
                  <a:cubicBezTo>
                    <a:pt x="84066" y="1319320"/>
                    <a:pt x="83618" y="1313172"/>
                    <a:pt x="80417" y="1308371"/>
                  </a:cubicBezTo>
                  <a:lnTo>
                    <a:pt x="69468" y="1291948"/>
                  </a:lnTo>
                  <a:cubicBezTo>
                    <a:pt x="67643" y="1286474"/>
                    <a:pt x="66796" y="1280569"/>
                    <a:pt x="63994" y="1275525"/>
                  </a:cubicBezTo>
                  <a:cubicBezTo>
                    <a:pt x="57604" y="1264022"/>
                    <a:pt x="42097" y="1242678"/>
                    <a:pt x="42097" y="1242678"/>
                  </a:cubicBezTo>
                  <a:cubicBezTo>
                    <a:pt x="38448" y="1224430"/>
                    <a:pt x="37033" y="1205589"/>
                    <a:pt x="31149" y="1187935"/>
                  </a:cubicBezTo>
                  <a:cubicBezTo>
                    <a:pt x="29324" y="1182461"/>
                    <a:pt x="27075" y="1177110"/>
                    <a:pt x="25675" y="1171512"/>
                  </a:cubicBezTo>
                  <a:cubicBezTo>
                    <a:pt x="23418" y="1162485"/>
                    <a:pt x="22648" y="1153117"/>
                    <a:pt x="20200" y="1144140"/>
                  </a:cubicBezTo>
                  <a:cubicBezTo>
                    <a:pt x="17163" y="1133006"/>
                    <a:pt x="9252" y="1111294"/>
                    <a:pt x="9252" y="1111294"/>
                  </a:cubicBezTo>
                  <a:cubicBezTo>
                    <a:pt x="-5779" y="991036"/>
                    <a:pt x="-64" y="1054080"/>
                    <a:pt x="9252" y="821153"/>
                  </a:cubicBezTo>
                  <a:cubicBezTo>
                    <a:pt x="9624" y="811856"/>
                    <a:pt x="13196" y="802959"/>
                    <a:pt x="14726" y="793781"/>
                  </a:cubicBezTo>
                  <a:cubicBezTo>
                    <a:pt x="16847" y="781054"/>
                    <a:pt x="17299" y="768034"/>
                    <a:pt x="20200" y="755461"/>
                  </a:cubicBezTo>
                  <a:cubicBezTo>
                    <a:pt x="22795" y="744216"/>
                    <a:pt x="28886" y="733932"/>
                    <a:pt x="31149" y="722615"/>
                  </a:cubicBezTo>
                  <a:cubicBezTo>
                    <a:pt x="34798" y="704367"/>
                    <a:pt x="37583" y="685925"/>
                    <a:pt x="42097" y="667871"/>
                  </a:cubicBezTo>
                  <a:cubicBezTo>
                    <a:pt x="43922" y="660572"/>
                    <a:pt x="46226" y="653376"/>
                    <a:pt x="47572" y="645974"/>
                  </a:cubicBezTo>
                  <a:cubicBezTo>
                    <a:pt x="49880" y="633279"/>
                    <a:pt x="50145" y="620226"/>
                    <a:pt x="53046" y="607653"/>
                  </a:cubicBezTo>
                  <a:cubicBezTo>
                    <a:pt x="55641" y="596408"/>
                    <a:pt x="60345" y="585756"/>
                    <a:pt x="63994" y="574807"/>
                  </a:cubicBezTo>
                  <a:lnTo>
                    <a:pt x="74943" y="541961"/>
                  </a:lnTo>
                  <a:lnTo>
                    <a:pt x="85891" y="509115"/>
                  </a:lnTo>
                  <a:cubicBezTo>
                    <a:pt x="87716" y="503641"/>
                    <a:pt x="87285" y="496772"/>
                    <a:pt x="91365" y="492692"/>
                  </a:cubicBezTo>
                  <a:lnTo>
                    <a:pt x="102314" y="481743"/>
                  </a:lnTo>
                  <a:lnTo>
                    <a:pt x="113262" y="448897"/>
                  </a:lnTo>
                  <a:cubicBezTo>
                    <a:pt x="115087" y="443423"/>
                    <a:pt x="115535" y="437275"/>
                    <a:pt x="118736" y="432474"/>
                  </a:cubicBezTo>
                  <a:lnTo>
                    <a:pt x="129685" y="416051"/>
                  </a:lnTo>
                  <a:cubicBezTo>
                    <a:pt x="149645" y="356168"/>
                    <a:pt x="117814" y="446866"/>
                    <a:pt x="146107" y="383204"/>
                  </a:cubicBezTo>
                  <a:cubicBezTo>
                    <a:pt x="150794" y="372658"/>
                    <a:pt x="153406" y="361307"/>
                    <a:pt x="157056" y="350358"/>
                  </a:cubicBezTo>
                  <a:cubicBezTo>
                    <a:pt x="158881" y="344884"/>
                    <a:pt x="159329" y="338736"/>
                    <a:pt x="162530" y="333935"/>
                  </a:cubicBezTo>
                  <a:cubicBezTo>
                    <a:pt x="169829" y="322986"/>
                    <a:pt x="180266" y="313572"/>
                    <a:pt x="184427" y="301089"/>
                  </a:cubicBezTo>
                  <a:cubicBezTo>
                    <a:pt x="191533" y="279769"/>
                    <a:pt x="185821" y="288746"/>
                    <a:pt x="200850" y="273717"/>
                  </a:cubicBezTo>
                  <a:cubicBezTo>
                    <a:pt x="211319" y="242307"/>
                    <a:pt x="198826" y="271627"/>
                    <a:pt x="222747" y="240871"/>
                  </a:cubicBezTo>
                  <a:cubicBezTo>
                    <a:pt x="230825" y="230484"/>
                    <a:pt x="237344" y="218974"/>
                    <a:pt x="244643" y="208025"/>
                  </a:cubicBezTo>
                  <a:lnTo>
                    <a:pt x="255592" y="191602"/>
                  </a:lnTo>
                  <a:cubicBezTo>
                    <a:pt x="259241" y="186128"/>
                    <a:pt x="261888" y="179831"/>
                    <a:pt x="266540" y="175179"/>
                  </a:cubicBezTo>
                  <a:cubicBezTo>
                    <a:pt x="292977" y="148742"/>
                    <a:pt x="260814" y="182337"/>
                    <a:pt x="288437" y="147807"/>
                  </a:cubicBezTo>
                  <a:cubicBezTo>
                    <a:pt x="302334" y="130435"/>
                    <a:pt x="306143" y="134606"/>
                    <a:pt x="332231" y="125910"/>
                  </a:cubicBezTo>
                  <a:lnTo>
                    <a:pt x="337705" y="142333"/>
                  </a:lnTo>
                  <a:close/>
                </a:path>
              </a:pathLst>
            </a:cu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23505" y="2225360"/>
              <a:ext cx="3642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SV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CF2461E-9055-1E4D-944E-AEFCB94B641A}"/>
                </a:ext>
              </a:extLst>
            </p:cNvPr>
            <p:cNvSpPr/>
            <p:nvPr/>
          </p:nvSpPr>
          <p:spPr>
            <a:xfrm>
              <a:off x="8087225" y="1844900"/>
              <a:ext cx="348909" cy="790518"/>
            </a:xfrm>
            <a:custGeom>
              <a:avLst/>
              <a:gdLst>
                <a:gd name="connsiteX0" fmla="*/ 13 w 348909"/>
                <a:gd name="connsiteY0" fmla="*/ 27995 h 790518"/>
                <a:gd name="connsiteX1" fmla="*/ 60243 w 348909"/>
                <a:gd name="connsiteY1" fmla="*/ 132028 h 790518"/>
                <a:gd name="connsiteX2" fmla="*/ 87621 w 348909"/>
                <a:gd name="connsiteY2" fmla="*/ 214160 h 790518"/>
                <a:gd name="connsiteX3" fmla="*/ 131424 w 348909"/>
                <a:gd name="connsiteY3" fmla="*/ 307242 h 790518"/>
                <a:gd name="connsiteX4" fmla="*/ 175228 w 348909"/>
                <a:gd name="connsiteY4" fmla="*/ 389374 h 790518"/>
                <a:gd name="connsiteX5" fmla="*/ 257359 w 348909"/>
                <a:gd name="connsiteY5" fmla="*/ 471506 h 790518"/>
                <a:gd name="connsiteX6" fmla="*/ 284737 w 348909"/>
                <a:gd name="connsiteY6" fmla="*/ 553638 h 790518"/>
                <a:gd name="connsiteX7" fmla="*/ 284737 w 348909"/>
                <a:gd name="connsiteY7" fmla="*/ 685048 h 790518"/>
                <a:gd name="connsiteX8" fmla="*/ 279261 w 348909"/>
                <a:gd name="connsiteY8" fmla="*/ 772656 h 790518"/>
                <a:gd name="connsiteX9" fmla="*/ 328540 w 348909"/>
                <a:gd name="connsiteY9" fmla="*/ 783607 h 790518"/>
                <a:gd name="connsiteX10" fmla="*/ 344967 w 348909"/>
                <a:gd name="connsiteY10" fmla="*/ 690524 h 790518"/>
                <a:gd name="connsiteX11" fmla="*/ 344967 w 348909"/>
                <a:gd name="connsiteY11" fmla="*/ 537211 h 790518"/>
                <a:gd name="connsiteX12" fmla="*/ 301163 w 348909"/>
                <a:gd name="connsiteY12" fmla="*/ 433178 h 790518"/>
                <a:gd name="connsiteX13" fmla="*/ 197129 w 348909"/>
                <a:gd name="connsiteY13" fmla="*/ 312718 h 790518"/>
                <a:gd name="connsiteX14" fmla="*/ 125949 w 348909"/>
                <a:gd name="connsiteY14" fmla="*/ 132028 h 790518"/>
                <a:gd name="connsiteX15" fmla="*/ 65719 w 348909"/>
                <a:gd name="connsiteY15" fmla="*/ 11568 h 790518"/>
                <a:gd name="connsiteX16" fmla="*/ 13 w 348909"/>
                <a:gd name="connsiteY16" fmla="*/ 27995 h 79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8909" h="790518">
                  <a:moveTo>
                    <a:pt x="13" y="27995"/>
                  </a:moveTo>
                  <a:cubicBezTo>
                    <a:pt x="-900" y="48072"/>
                    <a:pt x="45642" y="101001"/>
                    <a:pt x="60243" y="132028"/>
                  </a:cubicBezTo>
                  <a:cubicBezTo>
                    <a:pt x="74844" y="163056"/>
                    <a:pt x="75758" y="184958"/>
                    <a:pt x="87621" y="214160"/>
                  </a:cubicBezTo>
                  <a:cubicBezTo>
                    <a:pt x="99485" y="243362"/>
                    <a:pt x="116823" y="278040"/>
                    <a:pt x="131424" y="307242"/>
                  </a:cubicBezTo>
                  <a:cubicBezTo>
                    <a:pt x="146025" y="336444"/>
                    <a:pt x="154239" y="361997"/>
                    <a:pt x="175228" y="389374"/>
                  </a:cubicBezTo>
                  <a:cubicBezTo>
                    <a:pt x="196217" y="416751"/>
                    <a:pt x="239108" y="444129"/>
                    <a:pt x="257359" y="471506"/>
                  </a:cubicBezTo>
                  <a:cubicBezTo>
                    <a:pt x="275610" y="498883"/>
                    <a:pt x="280174" y="518048"/>
                    <a:pt x="284737" y="553638"/>
                  </a:cubicBezTo>
                  <a:cubicBezTo>
                    <a:pt x="289300" y="589228"/>
                    <a:pt x="285650" y="648545"/>
                    <a:pt x="284737" y="685048"/>
                  </a:cubicBezTo>
                  <a:cubicBezTo>
                    <a:pt x="283824" y="721551"/>
                    <a:pt x="271961" y="756230"/>
                    <a:pt x="279261" y="772656"/>
                  </a:cubicBezTo>
                  <a:cubicBezTo>
                    <a:pt x="286562" y="789083"/>
                    <a:pt x="317589" y="797296"/>
                    <a:pt x="328540" y="783607"/>
                  </a:cubicBezTo>
                  <a:cubicBezTo>
                    <a:pt x="339491" y="769918"/>
                    <a:pt x="342229" y="731590"/>
                    <a:pt x="344967" y="690524"/>
                  </a:cubicBezTo>
                  <a:cubicBezTo>
                    <a:pt x="347705" y="649458"/>
                    <a:pt x="352268" y="580102"/>
                    <a:pt x="344967" y="537211"/>
                  </a:cubicBezTo>
                  <a:cubicBezTo>
                    <a:pt x="337666" y="494320"/>
                    <a:pt x="325803" y="470594"/>
                    <a:pt x="301163" y="433178"/>
                  </a:cubicBezTo>
                  <a:cubicBezTo>
                    <a:pt x="276523" y="395763"/>
                    <a:pt x="226331" y="362910"/>
                    <a:pt x="197129" y="312718"/>
                  </a:cubicBezTo>
                  <a:cubicBezTo>
                    <a:pt x="167927" y="262526"/>
                    <a:pt x="147851" y="182219"/>
                    <a:pt x="125949" y="132028"/>
                  </a:cubicBezTo>
                  <a:cubicBezTo>
                    <a:pt x="104047" y="81837"/>
                    <a:pt x="86708" y="37120"/>
                    <a:pt x="65719" y="11568"/>
                  </a:cubicBezTo>
                  <a:cubicBezTo>
                    <a:pt x="44730" y="-13984"/>
                    <a:pt x="926" y="7918"/>
                    <a:pt x="13" y="27995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343903" y="855971"/>
            <a:ext cx="3899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SV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0" t="14697" r="22085" b="19341"/>
          <a:stretch/>
        </p:blipFill>
        <p:spPr>
          <a:xfrm>
            <a:off x="5898555" y="3593822"/>
            <a:ext cx="2359153" cy="24461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76072" y="59919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0868" y="598170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6072" y="353575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00868" y="3549656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6072" y="587432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00868" y="5888225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44268" y="521675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4268" y="3489859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08403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85" y="957175"/>
            <a:ext cx="3437465" cy="4572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49" y="893658"/>
            <a:ext cx="278713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62054" y="2743566"/>
            <a:ext cx="248665" cy="204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2929" y="2735871"/>
            <a:ext cx="290139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" b="1" dirty="0" err="1">
                <a:latin typeface="Arial"/>
                <a:cs typeface="Arial"/>
              </a:rPr>
              <a:t>ScM</a:t>
            </a:r>
            <a:endParaRPr lang="en-US" sz="400" b="1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716609" y="2525348"/>
            <a:ext cx="273778" cy="123144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24571" y="2356953"/>
            <a:ext cx="121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err="1">
                <a:solidFill>
                  <a:srgbClr val="0000FF"/>
                </a:solidFill>
                <a:latin typeface="Arial"/>
                <a:cs typeface="Arial"/>
              </a:rPr>
              <a:t>cochleostomy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4664" y="1588880"/>
            <a:ext cx="1125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err="1">
                <a:solidFill>
                  <a:srgbClr val="0000FF"/>
                </a:solidFill>
                <a:latin typeface="Arial"/>
                <a:cs typeface="Arial"/>
              </a:rPr>
              <a:t>canalostomy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9646" y="4691664"/>
            <a:ext cx="1125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err="1">
                <a:solidFill>
                  <a:srgbClr val="0000FF"/>
                </a:solidFill>
                <a:latin typeface="Arial"/>
                <a:cs typeface="Arial"/>
              </a:rPr>
              <a:t>canalostomy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6609" y="2735871"/>
            <a:ext cx="207962" cy="15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2040" y="2783006"/>
            <a:ext cx="42197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err="1">
                <a:latin typeface="Arial"/>
                <a:cs typeface="Arial"/>
              </a:rPr>
              <a:t>ScM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3068" y="2416748"/>
            <a:ext cx="3940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5124" y="3657546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BM</a:t>
            </a:r>
          </a:p>
        </p:txBody>
      </p:sp>
      <p:pic>
        <p:nvPicPr>
          <p:cNvPr id="17" name="Picture 16" descr="WT-adult-coch-Myo7a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77" y="3657546"/>
            <a:ext cx="2411306" cy="27432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784462" y="5272040"/>
            <a:ext cx="95044" cy="2571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784462" y="4995041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976888" y="4042266"/>
            <a:ext cx="434959" cy="5334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169285" y="3765267"/>
            <a:ext cx="5266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OHC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14821" y="4005901"/>
            <a:ext cx="297026" cy="1186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9176" y="95717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97675" y="957175"/>
            <a:ext cx="32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9176" y="347288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151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E48F59-8767-F74C-9BC3-2439FA51CCF4}"/>
              </a:ext>
            </a:extLst>
          </p:cNvPr>
          <p:cNvSpPr txBox="1"/>
          <p:nvPr/>
        </p:nvSpPr>
        <p:spPr>
          <a:xfrm>
            <a:off x="1816665" y="94452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FE5E1-B93C-7340-9D69-763697EC3EC1}"/>
              </a:ext>
            </a:extLst>
          </p:cNvPr>
          <p:cNvSpPr txBox="1"/>
          <p:nvPr/>
        </p:nvSpPr>
        <p:spPr>
          <a:xfrm>
            <a:off x="1804041" y="3620817"/>
            <a:ext cx="32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92286"/>
              </p:ext>
            </p:extLst>
          </p:nvPr>
        </p:nvGraphicFramePr>
        <p:xfrm>
          <a:off x="2544098" y="1009650"/>
          <a:ext cx="6054725" cy="484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6054657" imgH="4839958" progId="ChemDraw.Document.6.0">
                  <p:embed/>
                </p:oleObj>
              </mc:Choice>
              <mc:Fallback>
                <p:oleObj name="CS ChemDraw Drawing" r:id="rId3" imgW="6054657" imgH="4839958" progId="ChemDraw.Document.6.0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4098" y="1009650"/>
                        <a:ext cx="6054725" cy="4840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24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542721"/>
              </p:ext>
            </p:extLst>
          </p:nvPr>
        </p:nvGraphicFramePr>
        <p:xfrm>
          <a:off x="4320782" y="2077371"/>
          <a:ext cx="2880000" cy="138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5382368" imgH="2590351" progId="ChemDraw.Document.6.0">
                  <p:embed/>
                </p:oleObj>
              </mc:Choice>
              <mc:Fallback>
                <p:oleObj name="CS ChemDraw Drawing" r:id="rId3" imgW="5382368" imgH="2590351" progId="ChemDraw.Document.6.0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0782" y="2077371"/>
                        <a:ext cx="2880000" cy="1386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118894"/>
              </p:ext>
            </p:extLst>
          </p:nvPr>
        </p:nvGraphicFramePr>
        <p:xfrm>
          <a:off x="4331292" y="534420"/>
          <a:ext cx="2880000" cy="131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697706" imgH="2591968" progId="ChemDraw.Document.6.0">
                  <p:embed/>
                </p:oleObj>
              </mc:Choice>
              <mc:Fallback>
                <p:oleObj name="CS ChemDraw Drawing" r:id="rId5" imgW="5697706" imgH="2591968" progId="ChemDraw.Document.6.0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1292" y="534420"/>
                        <a:ext cx="2880000" cy="1310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2790312" y="2509419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113-O12B</a:t>
            </a:r>
          </a:p>
        </p:txBody>
      </p:sp>
      <p:sp>
        <p:nvSpPr>
          <p:cNvPr id="8" name="矩形 7"/>
          <p:cNvSpPr/>
          <p:nvPr/>
        </p:nvSpPr>
        <p:spPr>
          <a:xfrm>
            <a:off x="2800822" y="906016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306-O12B</a:t>
            </a:r>
            <a:endParaRPr lang="zh-CN" altLang="en-US" dirty="0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896261"/>
              </p:ext>
            </p:extLst>
          </p:nvPr>
        </p:nvGraphicFramePr>
        <p:xfrm>
          <a:off x="4331292" y="3646837"/>
          <a:ext cx="2880000" cy="933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5516664" imgH="1787285" progId="ChemDraw.Document.6.0">
                  <p:embed/>
                </p:oleObj>
              </mc:Choice>
              <mc:Fallback>
                <p:oleObj name="CS ChemDraw Drawing" r:id="rId7" imgW="5516664" imgH="1787285" progId="ChemDraw.Document.6.0">
                  <p:embed/>
                  <p:pic>
                    <p:nvPicPr>
                      <p:cNvPr id="9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292" y="3646837"/>
                        <a:ext cx="2880000" cy="933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2800822" y="3862861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306-S10</a:t>
            </a:r>
            <a:endParaRPr lang="zh-CN" altLang="en-US" dirty="0"/>
          </a:p>
        </p:txBody>
      </p:sp>
      <p:graphicFrame>
        <p:nvGraphicFramePr>
          <p:cNvPr id="11" name="表格 3">
            <a:extLst>
              <a:ext uri="{FF2B5EF4-FFF2-40B4-BE49-F238E27FC236}">
                <a16:creationId xmlns:a16="http://schemas.microsoft.com/office/drawing/2014/main" id="{22CD4077-C771-BB4A-B893-8A24539B2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97197"/>
              </p:ext>
            </p:extLst>
          </p:nvPr>
        </p:nvGraphicFramePr>
        <p:xfrm>
          <a:off x="1282217" y="4937022"/>
          <a:ext cx="7296472" cy="125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8269">
                <a:tc>
                  <a:txBody>
                    <a:bodyPr/>
                    <a:lstStyle/>
                    <a:p>
                      <a:r>
                        <a:rPr lang="en-US" dirty="0"/>
                        <a:t>Cas9 mRNA + sgRNA /LNP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113-O12B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306-O12B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306-S10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986">
                <a:tc>
                  <a:txBody>
                    <a:bodyPr/>
                    <a:lstStyle/>
                    <a:p>
                      <a:r>
                        <a:rPr lang="en-US" dirty="0"/>
                        <a:t>Size determined</a:t>
                      </a:r>
                      <a:r>
                        <a:rPr lang="en-US" baseline="0" dirty="0"/>
                        <a:t> by DLS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  <a:r>
                        <a:rPr lang="en-US" baseline="0" dirty="0"/>
                        <a:t> 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139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812A330-9489-144D-A3C4-724E6CD22286}"/>
              </a:ext>
            </a:extLst>
          </p:cNvPr>
          <p:cNvSpPr txBox="1"/>
          <p:nvPr/>
        </p:nvSpPr>
        <p:spPr>
          <a:xfrm>
            <a:off x="1012095" y="451148"/>
            <a:ext cx="11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569052-BCE9-3E45-AF85-FAFD14FA17CC}"/>
              </a:ext>
            </a:extLst>
          </p:cNvPr>
          <p:cNvSpPr txBox="1"/>
          <p:nvPr/>
        </p:nvSpPr>
        <p:spPr>
          <a:xfrm>
            <a:off x="1012095" y="4482154"/>
            <a:ext cx="11626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79220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8932" y="2055195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306-O12B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138932" y="4409393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306-S10</a:t>
            </a:r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48F59-8767-F74C-9BC3-2439FA51CCF4}"/>
              </a:ext>
            </a:extLst>
          </p:cNvPr>
          <p:cNvSpPr txBox="1"/>
          <p:nvPr/>
        </p:nvSpPr>
        <p:spPr>
          <a:xfrm>
            <a:off x="1816665" y="119971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FE5E1-B93C-7340-9D69-763697EC3EC1}"/>
              </a:ext>
            </a:extLst>
          </p:cNvPr>
          <p:cNvSpPr txBox="1"/>
          <p:nvPr/>
        </p:nvSpPr>
        <p:spPr>
          <a:xfrm>
            <a:off x="1804041" y="3493221"/>
            <a:ext cx="32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</a:t>
            </a:r>
          </a:p>
        </p:txBody>
      </p:sp>
      <p:pic>
        <p:nvPicPr>
          <p:cNvPr id="9" name="Picture 8" descr="G:\2020-09-16\4X 14\4X_CH3.tif">
            <a:extLst>
              <a:ext uri="{FF2B5EF4-FFF2-40B4-BE49-F238E27FC236}">
                <a16:creationId xmlns:a16="http://schemas.microsoft.com/office/drawing/2014/main" id="{8C98155D-D769-0C4C-AC39-ED45C85CEB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78" y="364858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数据 2018-02-28\Z --- Zhengyi Chen\2020-03-09 mRNA\5 2.0_01\4X_CH3.tif">
            <a:extLst>
              <a:ext uri="{FF2B5EF4-FFF2-40B4-BE49-F238E27FC236}">
                <a16:creationId xmlns:a16="http://schemas.microsoft.com/office/drawing/2014/main" id="{06A6BC2A-0DD6-6F41-9830-FAB3E3EAB5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71" y="1569051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7">
            <a:extLst>
              <a:ext uri="{FF2B5EF4-FFF2-40B4-BE49-F238E27FC236}">
                <a16:creationId xmlns:a16="http://schemas.microsoft.com/office/drawing/2014/main" id="{F432AF6F-921F-764E-AFCA-D7BE58505A79}"/>
              </a:ext>
            </a:extLst>
          </p:cNvPr>
          <p:cNvCxnSpPr/>
          <p:nvPr/>
        </p:nvCxnSpPr>
        <p:spPr>
          <a:xfrm>
            <a:off x="4937850" y="2901328"/>
            <a:ext cx="26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1F0199-1A0C-8844-BD2A-D19C0A89B87E}"/>
              </a:ext>
            </a:extLst>
          </p:cNvPr>
          <p:cNvSpPr txBox="1"/>
          <p:nvPr/>
        </p:nvSpPr>
        <p:spPr>
          <a:xfrm>
            <a:off x="5025092" y="2783849"/>
            <a:ext cx="859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um</a:t>
            </a:r>
          </a:p>
        </p:txBody>
      </p:sp>
      <p:cxnSp>
        <p:nvCxnSpPr>
          <p:cNvPr id="15" name="直接连接符 11">
            <a:extLst>
              <a:ext uri="{FF2B5EF4-FFF2-40B4-BE49-F238E27FC236}">
                <a16:creationId xmlns:a16="http://schemas.microsoft.com/office/drawing/2014/main" id="{5BEF104D-E002-A842-B70F-620A01F12DF1}"/>
              </a:ext>
            </a:extLst>
          </p:cNvPr>
          <p:cNvCxnSpPr/>
          <p:nvPr/>
        </p:nvCxnSpPr>
        <p:spPr>
          <a:xfrm>
            <a:off x="4937850" y="4992259"/>
            <a:ext cx="26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11C017-1CEF-9442-9857-D4FF211E1DF2}"/>
              </a:ext>
            </a:extLst>
          </p:cNvPr>
          <p:cNvSpPr txBox="1"/>
          <p:nvPr/>
        </p:nvSpPr>
        <p:spPr>
          <a:xfrm>
            <a:off x="5025092" y="4869149"/>
            <a:ext cx="859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</a:p>
        </p:txBody>
      </p:sp>
    </p:spTree>
    <p:extLst>
      <p:ext uri="{BB962C8B-B14F-4D97-AF65-F5344CB8AC3E}">
        <p14:creationId xmlns:p14="http://schemas.microsoft.com/office/powerpoint/2010/main" val="703875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899377" cy="334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7316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Fluc</a:t>
            </a:r>
            <a:r>
              <a:rPr lang="en-US" dirty="0"/>
              <a:t> mRNA delivery</a:t>
            </a:r>
          </a:p>
          <a:p>
            <a:r>
              <a:rPr lang="en-US" dirty="0"/>
              <a:t>I.V. injection</a:t>
            </a:r>
          </a:p>
          <a:p>
            <a:r>
              <a:rPr lang="en-US" dirty="0"/>
              <a:t>10 </a:t>
            </a:r>
            <a:r>
              <a:rPr lang="en-US" dirty="0" err="1"/>
              <a:t>ug</a:t>
            </a:r>
            <a:r>
              <a:rPr lang="en-US" dirty="0"/>
              <a:t> mRNA/mouse</a:t>
            </a:r>
          </a:p>
          <a:p>
            <a:r>
              <a:rPr lang="en-US" dirty="0"/>
              <a:t>6h post imaging</a:t>
            </a:r>
          </a:p>
        </p:txBody>
      </p:sp>
    </p:spTree>
    <p:extLst>
      <p:ext uri="{BB962C8B-B14F-4D97-AF65-F5344CB8AC3E}">
        <p14:creationId xmlns:p14="http://schemas.microsoft.com/office/powerpoint/2010/main" val="149325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4-MAX_Myo7a-g-TdT-r-Sox2-2mth-tdT-Ag-rightcut-306-Cas9-mRNA-tdT-sgRNA-cochleostomy-7d-coc-R-p4-3.ti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3511356"/>
            <a:ext cx="2404872" cy="2404872"/>
          </a:xfrm>
          <a:prstGeom prst="rect">
            <a:avLst/>
          </a:prstGeom>
        </p:spPr>
      </p:pic>
      <p:pic>
        <p:nvPicPr>
          <p:cNvPr id="3" name="Picture 2" descr="MAX_Myo7a-g-TdT-r-Sox2-2mth-tdT-Ag-rightcut-306-Cas9-mRNA-tdT-sgRNA-cochleostomy-7d-coc-R-p4-3.lif (RGB)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3511356"/>
            <a:ext cx="2404872" cy="2404872"/>
          </a:xfrm>
          <a:prstGeom prst="rect">
            <a:avLst/>
          </a:prstGeom>
        </p:spPr>
      </p:pic>
      <p:pic>
        <p:nvPicPr>
          <p:cNvPr id="6" name="Picture 5" descr="C4-MAX_Reslice of Myo7a-g-TdT-r-Sox2-2mth-tdT-Ag-rightcut-306-Cas9-mRNA-tdT-sgRNA-cochleostomy-7d-coc-R-p4-3.t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921746"/>
            <a:ext cx="2404872" cy="390473"/>
          </a:xfrm>
          <a:prstGeom prst="rect">
            <a:avLst/>
          </a:prstGeom>
        </p:spPr>
      </p:pic>
      <p:pic>
        <p:nvPicPr>
          <p:cNvPr id="7" name="Picture 6" descr="MAX_Reslice of Myo7a-g-TdT-r-Sox2-2mth-tdT-Ag-rightcut-306-Cas9-mRNA-tdT-sgRNA-cochleostomy-7d-coc-R-p4-3.tif (RGB)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21746"/>
            <a:ext cx="2404872" cy="390473"/>
          </a:xfrm>
          <a:prstGeom prst="rect">
            <a:avLst/>
          </a:prstGeom>
        </p:spPr>
      </p:pic>
      <p:pic>
        <p:nvPicPr>
          <p:cNvPr id="10" name="Picture 9" descr="C4-MAX_Myo7a-g-TdT-r-Sox2-2mth-tdT-Ag-rightcut-306-Cas9-mRNA-tdT-sgRNA-cochleostomy-7d-coc-R-p4-20x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98170"/>
            <a:ext cx="2404872" cy="2404872"/>
          </a:xfrm>
          <a:prstGeom prst="rect">
            <a:avLst/>
          </a:prstGeom>
        </p:spPr>
      </p:pic>
      <p:pic>
        <p:nvPicPr>
          <p:cNvPr id="11" name="Picture 10" descr="MAX_Myo7a-g-TdT-r-Sox2-2mth-tdT-Ag-rightcut-306-Cas9-mRNA-tdT-sgRNA-cochleostomy-7d-coc-R-p4-20x.lif (RGB)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8170"/>
            <a:ext cx="2404872" cy="2404872"/>
          </a:xfrm>
          <a:prstGeom prst="rect">
            <a:avLst/>
          </a:prstGeom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959763" y="2724604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MYO7A/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SOX2/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57640" y="2724604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903" y="2724604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50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30914" y="2876557"/>
            <a:ext cx="1671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964024" y="5628458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MYO7A/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SOX2/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61901" y="5628458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0185" y="563122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10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04976" y="5784327"/>
            <a:ext cx="1022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83217" y="4329076"/>
            <a:ext cx="218527" cy="12308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552057" y="4058788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07173" y="4606075"/>
            <a:ext cx="230409" cy="1837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379450" y="4329076"/>
            <a:ext cx="406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0935" y="75974"/>
            <a:ext cx="828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LNP delivery of Cas9/</a:t>
            </a:r>
            <a:r>
              <a:rPr lang="en-US" sz="2800" b="1" dirty="0" err="1">
                <a:latin typeface="Arial"/>
                <a:cs typeface="Arial"/>
              </a:rPr>
              <a:t>sgRNA</a:t>
            </a:r>
            <a:r>
              <a:rPr lang="en-US" sz="2800" b="1" dirty="0">
                <a:latin typeface="Arial"/>
                <a:cs typeface="Arial"/>
              </a:rPr>
              <a:t> into adult cochlea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19449" y="1469665"/>
            <a:ext cx="2359152" cy="1254939"/>
            <a:chOff x="5898556" y="2610351"/>
            <a:chExt cx="2359152" cy="1254939"/>
          </a:xfrm>
        </p:grpSpPr>
        <p:pic>
          <p:nvPicPr>
            <p:cNvPr id="31" name="Picture 30" descr="coch-diagram-mirror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556" y="2610351"/>
              <a:ext cx="2359152" cy="1254939"/>
            </a:xfrm>
            <a:prstGeom prst="rect">
              <a:avLst/>
            </a:prstGeom>
          </p:spPr>
        </p:pic>
        <p:sp>
          <p:nvSpPr>
            <p:cNvPr id="32" name="Freeform 31"/>
            <p:cNvSpPr/>
            <p:nvPr/>
          </p:nvSpPr>
          <p:spPr>
            <a:xfrm flipH="1">
              <a:off x="7057380" y="3021775"/>
              <a:ext cx="354383" cy="353877"/>
            </a:xfrm>
            <a:custGeom>
              <a:avLst/>
              <a:gdLst>
                <a:gd name="connsiteX0" fmla="*/ 149225 w 270261"/>
                <a:gd name="connsiteY0" fmla="*/ 0 h 269875"/>
                <a:gd name="connsiteX1" fmla="*/ 149225 w 270261"/>
                <a:gd name="connsiteY1" fmla="*/ 0 h 269875"/>
                <a:gd name="connsiteX2" fmla="*/ 193675 w 270261"/>
                <a:gd name="connsiteY2" fmla="*/ 9525 h 269875"/>
                <a:gd name="connsiteX3" fmla="*/ 212725 w 270261"/>
                <a:gd name="connsiteY3" fmla="*/ 19050 h 269875"/>
                <a:gd name="connsiteX4" fmla="*/ 222250 w 270261"/>
                <a:gd name="connsiteY4" fmla="*/ 25400 h 269875"/>
                <a:gd name="connsiteX5" fmla="*/ 231775 w 270261"/>
                <a:gd name="connsiteY5" fmla="*/ 28575 h 269875"/>
                <a:gd name="connsiteX6" fmla="*/ 260350 w 270261"/>
                <a:gd name="connsiteY6" fmla="*/ 44450 h 269875"/>
                <a:gd name="connsiteX7" fmla="*/ 269875 w 270261"/>
                <a:gd name="connsiteY7" fmla="*/ 53975 h 269875"/>
                <a:gd name="connsiteX8" fmla="*/ 241300 w 270261"/>
                <a:gd name="connsiteY8" fmla="*/ 63500 h 269875"/>
                <a:gd name="connsiteX9" fmla="*/ 222250 w 270261"/>
                <a:gd name="connsiteY9" fmla="*/ 79375 h 269875"/>
                <a:gd name="connsiteX10" fmla="*/ 200025 w 270261"/>
                <a:gd name="connsiteY10" fmla="*/ 107950 h 269875"/>
                <a:gd name="connsiteX11" fmla="*/ 196850 w 270261"/>
                <a:gd name="connsiteY11" fmla="*/ 120650 h 269875"/>
                <a:gd name="connsiteX12" fmla="*/ 174625 w 270261"/>
                <a:gd name="connsiteY12" fmla="*/ 146050 h 269875"/>
                <a:gd name="connsiteX13" fmla="*/ 171450 w 270261"/>
                <a:gd name="connsiteY13" fmla="*/ 155575 h 269875"/>
                <a:gd name="connsiteX14" fmla="*/ 161925 w 270261"/>
                <a:gd name="connsiteY14" fmla="*/ 158750 h 269875"/>
                <a:gd name="connsiteX15" fmla="*/ 152400 w 270261"/>
                <a:gd name="connsiteY15" fmla="*/ 165100 h 269875"/>
                <a:gd name="connsiteX16" fmla="*/ 146050 w 270261"/>
                <a:gd name="connsiteY16" fmla="*/ 174625 h 269875"/>
                <a:gd name="connsiteX17" fmla="*/ 127000 w 270261"/>
                <a:gd name="connsiteY17" fmla="*/ 190500 h 269875"/>
                <a:gd name="connsiteX18" fmla="*/ 120650 w 270261"/>
                <a:gd name="connsiteY18" fmla="*/ 200025 h 269875"/>
                <a:gd name="connsiteX19" fmla="*/ 101600 w 270261"/>
                <a:gd name="connsiteY19" fmla="*/ 206375 h 269875"/>
                <a:gd name="connsiteX20" fmla="*/ 111125 w 270261"/>
                <a:gd name="connsiteY20" fmla="*/ 215900 h 269875"/>
                <a:gd name="connsiteX21" fmla="*/ 133350 w 270261"/>
                <a:gd name="connsiteY21" fmla="*/ 219075 h 269875"/>
                <a:gd name="connsiteX22" fmla="*/ 142875 w 270261"/>
                <a:gd name="connsiteY22" fmla="*/ 222250 h 269875"/>
                <a:gd name="connsiteX23" fmla="*/ 174625 w 270261"/>
                <a:gd name="connsiteY23" fmla="*/ 225425 h 269875"/>
                <a:gd name="connsiteX24" fmla="*/ 193675 w 270261"/>
                <a:gd name="connsiteY24" fmla="*/ 241300 h 269875"/>
                <a:gd name="connsiteX25" fmla="*/ 222250 w 270261"/>
                <a:gd name="connsiteY25" fmla="*/ 247650 h 269875"/>
                <a:gd name="connsiteX26" fmla="*/ 241300 w 270261"/>
                <a:gd name="connsiteY26" fmla="*/ 260350 h 269875"/>
                <a:gd name="connsiteX27" fmla="*/ 190500 w 270261"/>
                <a:gd name="connsiteY27" fmla="*/ 269875 h 269875"/>
                <a:gd name="connsiteX28" fmla="*/ 120650 w 270261"/>
                <a:gd name="connsiteY28" fmla="*/ 266700 h 269875"/>
                <a:gd name="connsiteX29" fmla="*/ 88900 w 270261"/>
                <a:gd name="connsiteY29" fmla="*/ 263525 h 269875"/>
                <a:gd name="connsiteX30" fmla="*/ 79375 w 270261"/>
                <a:gd name="connsiteY30" fmla="*/ 260350 h 269875"/>
                <a:gd name="connsiteX31" fmla="*/ 0 w 270261"/>
                <a:gd name="connsiteY31" fmla="*/ 254000 h 269875"/>
                <a:gd name="connsiteX32" fmla="*/ 3175 w 270261"/>
                <a:gd name="connsiteY32" fmla="*/ 244475 h 269875"/>
                <a:gd name="connsiteX33" fmla="*/ 15875 w 270261"/>
                <a:gd name="connsiteY33" fmla="*/ 225425 h 269875"/>
                <a:gd name="connsiteX34" fmla="*/ 22225 w 270261"/>
                <a:gd name="connsiteY34" fmla="*/ 206375 h 269875"/>
                <a:gd name="connsiteX35" fmla="*/ 25400 w 270261"/>
                <a:gd name="connsiteY35" fmla="*/ 196850 h 269875"/>
                <a:gd name="connsiteX36" fmla="*/ 63500 w 270261"/>
                <a:gd name="connsiteY36" fmla="*/ 177800 h 269875"/>
                <a:gd name="connsiteX37" fmla="*/ 76200 w 270261"/>
                <a:gd name="connsiteY37" fmla="*/ 174625 h 269875"/>
                <a:gd name="connsiteX38" fmla="*/ 101600 w 270261"/>
                <a:gd name="connsiteY38" fmla="*/ 168275 h 269875"/>
                <a:gd name="connsiteX39" fmla="*/ 111125 w 270261"/>
                <a:gd name="connsiteY39" fmla="*/ 161925 h 269875"/>
                <a:gd name="connsiteX40" fmla="*/ 130175 w 270261"/>
                <a:gd name="connsiteY40" fmla="*/ 152400 h 269875"/>
                <a:gd name="connsiteX41" fmla="*/ 149225 w 270261"/>
                <a:gd name="connsiteY41" fmla="*/ 136525 h 269875"/>
                <a:gd name="connsiteX42" fmla="*/ 158750 w 270261"/>
                <a:gd name="connsiteY42" fmla="*/ 117475 h 269875"/>
                <a:gd name="connsiteX43" fmla="*/ 168275 w 270261"/>
                <a:gd name="connsiteY43" fmla="*/ 111125 h 269875"/>
                <a:gd name="connsiteX44" fmla="*/ 177800 w 270261"/>
                <a:gd name="connsiteY44" fmla="*/ 92075 h 269875"/>
                <a:gd name="connsiteX45" fmla="*/ 184150 w 270261"/>
                <a:gd name="connsiteY45" fmla="*/ 82550 h 269875"/>
                <a:gd name="connsiteX46" fmla="*/ 190500 w 270261"/>
                <a:gd name="connsiteY46" fmla="*/ 63500 h 269875"/>
                <a:gd name="connsiteX47" fmla="*/ 187325 w 270261"/>
                <a:gd name="connsiteY47" fmla="*/ 44450 h 269875"/>
                <a:gd name="connsiteX48" fmla="*/ 142875 w 270261"/>
                <a:gd name="connsiteY48" fmla="*/ 22225 h 269875"/>
                <a:gd name="connsiteX49" fmla="*/ 146050 w 270261"/>
                <a:gd name="connsiteY49" fmla="*/ 3175 h 269875"/>
                <a:gd name="connsiteX50" fmla="*/ 149225 w 270261"/>
                <a:gd name="connsiteY50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70261" h="269875">
                  <a:moveTo>
                    <a:pt x="149225" y="0"/>
                  </a:moveTo>
                  <a:lnTo>
                    <a:pt x="149225" y="0"/>
                  </a:lnTo>
                  <a:cubicBezTo>
                    <a:pt x="164042" y="3175"/>
                    <a:pt x="181067" y="1120"/>
                    <a:pt x="193675" y="9525"/>
                  </a:cubicBezTo>
                  <a:cubicBezTo>
                    <a:pt x="220972" y="27723"/>
                    <a:pt x="186435" y="5905"/>
                    <a:pt x="212725" y="19050"/>
                  </a:cubicBezTo>
                  <a:cubicBezTo>
                    <a:pt x="216138" y="20757"/>
                    <a:pt x="218837" y="23693"/>
                    <a:pt x="222250" y="25400"/>
                  </a:cubicBezTo>
                  <a:cubicBezTo>
                    <a:pt x="225243" y="26897"/>
                    <a:pt x="228849" y="26950"/>
                    <a:pt x="231775" y="28575"/>
                  </a:cubicBezTo>
                  <a:cubicBezTo>
                    <a:pt x="264527" y="46771"/>
                    <a:pt x="238797" y="37266"/>
                    <a:pt x="260350" y="44450"/>
                  </a:cubicBezTo>
                  <a:cubicBezTo>
                    <a:pt x="263525" y="47625"/>
                    <a:pt x="272185" y="50125"/>
                    <a:pt x="269875" y="53975"/>
                  </a:cubicBezTo>
                  <a:cubicBezTo>
                    <a:pt x="266700" y="59267"/>
                    <a:pt x="247650" y="59267"/>
                    <a:pt x="241300" y="63500"/>
                  </a:cubicBezTo>
                  <a:cubicBezTo>
                    <a:pt x="232833" y="69144"/>
                    <a:pt x="228832" y="70913"/>
                    <a:pt x="222250" y="79375"/>
                  </a:cubicBezTo>
                  <a:cubicBezTo>
                    <a:pt x="195666" y="113554"/>
                    <a:pt x="221650" y="86325"/>
                    <a:pt x="200025" y="107950"/>
                  </a:cubicBezTo>
                  <a:cubicBezTo>
                    <a:pt x="198967" y="112183"/>
                    <a:pt x="198801" y="116747"/>
                    <a:pt x="196850" y="120650"/>
                  </a:cubicBezTo>
                  <a:cubicBezTo>
                    <a:pt x="187590" y="139171"/>
                    <a:pt x="187722" y="137319"/>
                    <a:pt x="174625" y="146050"/>
                  </a:cubicBezTo>
                  <a:cubicBezTo>
                    <a:pt x="173567" y="149225"/>
                    <a:pt x="173817" y="153208"/>
                    <a:pt x="171450" y="155575"/>
                  </a:cubicBezTo>
                  <a:cubicBezTo>
                    <a:pt x="169083" y="157942"/>
                    <a:pt x="164918" y="157253"/>
                    <a:pt x="161925" y="158750"/>
                  </a:cubicBezTo>
                  <a:cubicBezTo>
                    <a:pt x="158512" y="160457"/>
                    <a:pt x="155575" y="162983"/>
                    <a:pt x="152400" y="165100"/>
                  </a:cubicBezTo>
                  <a:cubicBezTo>
                    <a:pt x="150283" y="168275"/>
                    <a:pt x="148493" y="171694"/>
                    <a:pt x="146050" y="174625"/>
                  </a:cubicBezTo>
                  <a:cubicBezTo>
                    <a:pt x="138410" y="183792"/>
                    <a:pt x="136366" y="184256"/>
                    <a:pt x="127000" y="190500"/>
                  </a:cubicBezTo>
                  <a:cubicBezTo>
                    <a:pt x="124883" y="193675"/>
                    <a:pt x="123886" y="198003"/>
                    <a:pt x="120650" y="200025"/>
                  </a:cubicBezTo>
                  <a:cubicBezTo>
                    <a:pt x="114974" y="203573"/>
                    <a:pt x="101600" y="206375"/>
                    <a:pt x="101600" y="206375"/>
                  </a:cubicBezTo>
                  <a:cubicBezTo>
                    <a:pt x="104775" y="209550"/>
                    <a:pt x="106956" y="214232"/>
                    <a:pt x="111125" y="215900"/>
                  </a:cubicBezTo>
                  <a:cubicBezTo>
                    <a:pt x="118073" y="218679"/>
                    <a:pt x="126012" y="217607"/>
                    <a:pt x="133350" y="219075"/>
                  </a:cubicBezTo>
                  <a:cubicBezTo>
                    <a:pt x="136632" y="219731"/>
                    <a:pt x="139567" y="221741"/>
                    <a:pt x="142875" y="222250"/>
                  </a:cubicBezTo>
                  <a:cubicBezTo>
                    <a:pt x="153387" y="223867"/>
                    <a:pt x="164042" y="224367"/>
                    <a:pt x="174625" y="225425"/>
                  </a:cubicBezTo>
                  <a:cubicBezTo>
                    <a:pt x="179046" y="229846"/>
                    <a:pt x="187044" y="239090"/>
                    <a:pt x="193675" y="241300"/>
                  </a:cubicBezTo>
                  <a:cubicBezTo>
                    <a:pt x="202720" y="244315"/>
                    <a:pt x="213535" y="242808"/>
                    <a:pt x="222250" y="247650"/>
                  </a:cubicBezTo>
                  <a:cubicBezTo>
                    <a:pt x="228921" y="251356"/>
                    <a:pt x="241300" y="260350"/>
                    <a:pt x="241300" y="260350"/>
                  </a:cubicBezTo>
                  <a:cubicBezTo>
                    <a:pt x="212160" y="270063"/>
                    <a:pt x="228910" y="266034"/>
                    <a:pt x="190500" y="269875"/>
                  </a:cubicBezTo>
                  <a:lnTo>
                    <a:pt x="120650" y="266700"/>
                  </a:lnTo>
                  <a:cubicBezTo>
                    <a:pt x="110035" y="266037"/>
                    <a:pt x="99412" y="265142"/>
                    <a:pt x="88900" y="263525"/>
                  </a:cubicBezTo>
                  <a:cubicBezTo>
                    <a:pt x="85592" y="263016"/>
                    <a:pt x="82703" y="260707"/>
                    <a:pt x="79375" y="260350"/>
                  </a:cubicBezTo>
                  <a:cubicBezTo>
                    <a:pt x="52983" y="257522"/>
                    <a:pt x="26458" y="256117"/>
                    <a:pt x="0" y="254000"/>
                  </a:cubicBezTo>
                  <a:cubicBezTo>
                    <a:pt x="1058" y="250825"/>
                    <a:pt x="1550" y="247401"/>
                    <a:pt x="3175" y="244475"/>
                  </a:cubicBezTo>
                  <a:cubicBezTo>
                    <a:pt x="6881" y="237804"/>
                    <a:pt x="13462" y="232665"/>
                    <a:pt x="15875" y="225425"/>
                  </a:cubicBezTo>
                  <a:lnTo>
                    <a:pt x="22225" y="206375"/>
                  </a:lnTo>
                  <a:cubicBezTo>
                    <a:pt x="23283" y="203200"/>
                    <a:pt x="22615" y="198706"/>
                    <a:pt x="25400" y="196850"/>
                  </a:cubicBezTo>
                  <a:cubicBezTo>
                    <a:pt x="44024" y="184434"/>
                    <a:pt x="42468" y="183058"/>
                    <a:pt x="63500" y="177800"/>
                  </a:cubicBezTo>
                  <a:cubicBezTo>
                    <a:pt x="67733" y="176742"/>
                    <a:pt x="71940" y="175572"/>
                    <a:pt x="76200" y="174625"/>
                  </a:cubicBezTo>
                  <a:cubicBezTo>
                    <a:pt x="82721" y="173176"/>
                    <a:pt x="94792" y="171679"/>
                    <a:pt x="101600" y="168275"/>
                  </a:cubicBezTo>
                  <a:cubicBezTo>
                    <a:pt x="105013" y="166568"/>
                    <a:pt x="107712" y="163632"/>
                    <a:pt x="111125" y="161925"/>
                  </a:cubicBezTo>
                  <a:cubicBezTo>
                    <a:pt x="125444" y="154765"/>
                    <a:pt x="116526" y="163774"/>
                    <a:pt x="130175" y="152400"/>
                  </a:cubicBezTo>
                  <a:cubicBezTo>
                    <a:pt x="154621" y="132028"/>
                    <a:pt x="125576" y="152291"/>
                    <a:pt x="149225" y="136525"/>
                  </a:cubicBezTo>
                  <a:cubicBezTo>
                    <a:pt x="151807" y="128778"/>
                    <a:pt x="152595" y="123630"/>
                    <a:pt x="158750" y="117475"/>
                  </a:cubicBezTo>
                  <a:cubicBezTo>
                    <a:pt x="161448" y="114777"/>
                    <a:pt x="165100" y="113242"/>
                    <a:pt x="168275" y="111125"/>
                  </a:cubicBezTo>
                  <a:cubicBezTo>
                    <a:pt x="186473" y="83828"/>
                    <a:pt x="164655" y="118365"/>
                    <a:pt x="177800" y="92075"/>
                  </a:cubicBezTo>
                  <a:cubicBezTo>
                    <a:pt x="179507" y="88662"/>
                    <a:pt x="182600" y="86037"/>
                    <a:pt x="184150" y="82550"/>
                  </a:cubicBezTo>
                  <a:cubicBezTo>
                    <a:pt x="186868" y="76433"/>
                    <a:pt x="190500" y="63500"/>
                    <a:pt x="190500" y="63500"/>
                  </a:cubicBezTo>
                  <a:cubicBezTo>
                    <a:pt x="189442" y="57150"/>
                    <a:pt x="190569" y="50011"/>
                    <a:pt x="187325" y="44450"/>
                  </a:cubicBezTo>
                  <a:cubicBezTo>
                    <a:pt x="173515" y="20776"/>
                    <a:pt x="166474" y="25175"/>
                    <a:pt x="142875" y="22225"/>
                  </a:cubicBezTo>
                  <a:cubicBezTo>
                    <a:pt x="139393" y="11779"/>
                    <a:pt x="136818" y="12407"/>
                    <a:pt x="146050" y="3175"/>
                  </a:cubicBezTo>
                  <a:lnTo>
                    <a:pt x="149225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flipH="1">
              <a:off x="7306611" y="3058728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7394951" y="3053671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flipH="1">
              <a:off x="7474589" y="3051402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76072" y="59919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0868" y="598170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6072" y="353575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0868" y="3549656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6072" y="5875849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00868" y="5889749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44268" y="521675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l="18562" t="8972" r="9381" b="19307"/>
          <a:stretch/>
        </p:blipFill>
        <p:spPr>
          <a:xfrm>
            <a:off x="5748103" y="3925749"/>
            <a:ext cx="2891807" cy="238647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544268" y="3489859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615468" y="6098531"/>
            <a:ext cx="218527" cy="682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240328" y="6044138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484194" y="6115243"/>
            <a:ext cx="236637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4670704" y="5968372"/>
            <a:ext cx="434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2873464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MAX_Reslice of Myo7a-g-TdT-r-Sox2-1mth-tdT-nocut-AG20-113-Cas9-mRNA-tdT-sgRNA-cochleostomy-5d-coc-R-p4-1.lif (RGB)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17804"/>
            <a:ext cx="2404872" cy="455611"/>
          </a:xfrm>
          <a:prstGeom prst="rect">
            <a:avLst/>
          </a:prstGeom>
        </p:spPr>
      </p:pic>
      <p:pic>
        <p:nvPicPr>
          <p:cNvPr id="31" name="Picture 30" descr="C4-MAX_Reslice of Myo7a-g-TdT-r-Sox2-1mth-tdT-nocut-AG20-113-Cas9-mRNA-tdT-sgRNA-cochleostomy-5d-coc-R-p4-1.t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917804"/>
            <a:ext cx="2404872" cy="455611"/>
          </a:xfrm>
          <a:prstGeom prst="rect">
            <a:avLst/>
          </a:prstGeom>
        </p:spPr>
      </p:pic>
      <p:pic>
        <p:nvPicPr>
          <p:cNvPr id="30" name="Picture 29" descr="MAX_Myo7a-g-TdT-r-Sox2-1mth-tdT-nocut-AG20-113-Cas9-mRNA-tdT-sgRNA-cochleostomy-5d-coc-R-p4-1.lif (RGB)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7417" y="3511356"/>
            <a:ext cx="2404872" cy="2404872"/>
          </a:xfrm>
          <a:prstGeom prst="rect">
            <a:avLst/>
          </a:prstGeom>
        </p:spPr>
      </p:pic>
      <p:pic>
        <p:nvPicPr>
          <p:cNvPr id="29" name="Picture 28" descr="C4-MAX_Myo7a-g-TdT-r-Sox2-1mth-tdT-nocut-AG20-113-Cas9-mRNA-tdT-sgRNA-cochleostomy-5d-coc-R-p4-1.tif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072" y="3511356"/>
            <a:ext cx="2404872" cy="2404872"/>
          </a:xfrm>
          <a:prstGeom prst="rect">
            <a:avLst/>
          </a:prstGeom>
        </p:spPr>
      </p:pic>
      <p:pic>
        <p:nvPicPr>
          <p:cNvPr id="28" name="Picture 27" descr="MAX_Myo7a-g-TdT-r-Sox2-1mth-tdT-nocut-AG20-113-Cas9-mRNA-tdT-sgRNA-cochleostomy-5d-coc-R-p4-20x.lif (RGB)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7417" y="598171"/>
            <a:ext cx="2404872" cy="2404872"/>
          </a:xfrm>
          <a:prstGeom prst="rect">
            <a:avLst/>
          </a:prstGeom>
        </p:spPr>
      </p:pic>
      <p:pic>
        <p:nvPicPr>
          <p:cNvPr id="27" name="Picture 26" descr="C4-MAX_Myo7a-g-TdT-r-Sox2-1mth-tdT-nocut-AG20-113-Cas9-mRNA-tdT-sgRNA-cochleostomy-5d-coc-R-p4-20x.tif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072" y="598170"/>
            <a:ext cx="2404872" cy="2404872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959763" y="2724604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MYO7A/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SOX2/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7640" y="2724604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3903" y="2724604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50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30914" y="2876557"/>
            <a:ext cx="1671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964024" y="5628458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MYO7A/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SOX2/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1901" y="5628458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0185" y="563122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10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04976" y="5784327"/>
            <a:ext cx="1022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87952" y="3995928"/>
            <a:ext cx="218527" cy="12308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950208" y="3730752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801368" y="4863825"/>
            <a:ext cx="267645" cy="501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472184" y="4700016"/>
            <a:ext cx="406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935" y="75974"/>
            <a:ext cx="828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LNP delivery of Cas9/</a:t>
            </a:r>
            <a:r>
              <a:rPr lang="en-US" sz="2800" b="1" dirty="0" err="1">
                <a:latin typeface="Arial"/>
                <a:cs typeface="Arial"/>
              </a:rPr>
              <a:t>sgRNA</a:t>
            </a:r>
            <a:r>
              <a:rPr lang="en-US" sz="2800" b="1" dirty="0">
                <a:latin typeface="Arial"/>
                <a:cs typeface="Arial"/>
              </a:rPr>
              <a:t> into adult cochlea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778560" y="3997078"/>
            <a:ext cx="218527" cy="12308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547400" y="3726790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875497" y="4702426"/>
            <a:ext cx="406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202034" y="4860088"/>
            <a:ext cx="267645" cy="501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877804" y="1398752"/>
            <a:ext cx="2359152" cy="1254939"/>
            <a:chOff x="5898556" y="2610351"/>
            <a:chExt cx="2359152" cy="1254939"/>
          </a:xfrm>
        </p:grpSpPr>
        <p:pic>
          <p:nvPicPr>
            <p:cNvPr id="21" name="Picture 20" descr="coch-diagram-mirror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556" y="2610351"/>
              <a:ext cx="2359152" cy="1254939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 flipH="1">
              <a:off x="7057380" y="3021775"/>
              <a:ext cx="354383" cy="353877"/>
            </a:xfrm>
            <a:custGeom>
              <a:avLst/>
              <a:gdLst>
                <a:gd name="connsiteX0" fmla="*/ 149225 w 270261"/>
                <a:gd name="connsiteY0" fmla="*/ 0 h 269875"/>
                <a:gd name="connsiteX1" fmla="*/ 149225 w 270261"/>
                <a:gd name="connsiteY1" fmla="*/ 0 h 269875"/>
                <a:gd name="connsiteX2" fmla="*/ 193675 w 270261"/>
                <a:gd name="connsiteY2" fmla="*/ 9525 h 269875"/>
                <a:gd name="connsiteX3" fmla="*/ 212725 w 270261"/>
                <a:gd name="connsiteY3" fmla="*/ 19050 h 269875"/>
                <a:gd name="connsiteX4" fmla="*/ 222250 w 270261"/>
                <a:gd name="connsiteY4" fmla="*/ 25400 h 269875"/>
                <a:gd name="connsiteX5" fmla="*/ 231775 w 270261"/>
                <a:gd name="connsiteY5" fmla="*/ 28575 h 269875"/>
                <a:gd name="connsiteX6" fmla="*/ 260350 w 270261"/>
                <a:gd name="connsiteY6" fmla="*/ 44450 h 269875"/>
                <a:gd name="connsiteX7" fmla="*/ 269875 w 270261"/>
                <a:gd name="connsiteY7" fmla="*/ 53975 h 269875"/>
                <a:gd name="connsiteX8" fmla="*/ 241300 w 270261"/>
                <a:gd name="connsiteY8" fmla="*/ 63500 h 269875"/>
                <a:gd name="connsiteX9" fmla="*/ 222250 w 270261"/>
                <a:gd name="connsiteY9" fmla="*/ 79375 h 269875"/>
                <a:gd name="connsiteX10" fmla="*/ 200025 w 270261"/>
                <a:gd name="connsiteY10" fmla="*/ 107950 h 269875"/>
                <a:gd name="connsiteX11" fmla="*/ 196850 w 270261"/>
                <a:gd name="connsiteY11" fmla="*/ 120650 h 269875"/>
                <a:gd name="connsiteX12" fmla="*/ 174625 w 270261"/>
                <a:gd name="connsiteY12" fmla="*/ 146050 h 269875"/>
                <a:gd name="connsiteX13" fmla="*/ 171450 w 270261"/>
                <a:gd name="connsiteY13" fmla="*/ 155575 h 269875"/>
                <a:gd name="connsiteX14" fmla="*/ 161925 w 270261"/>
                <a:gd name="connsiteY14" fmla="*/ 158750 h 269875"/>
                <a:gd name="connsiteX15" fmla="*/ 152400 w 270261"/>
                <a:gd name="connsiteY15" fmla="*/ 165100 h 269875"/>
                <a:gd name="connsiteX16" fmla="*/ 146050 w 270261"/>
                <a:gd name="connsiteY16" fmla="*/ 174625 h 269875"/>
                <a:gd name="connsiteX17" fmla="*/ 127000 w 270261"/>
                <a:gd name="connsiteY17" fmla="*/ 190500 h 269875"/>
                <a:gd name="connsiteX18" fmla="*/ 120650 w 270261"/>
                <a:gd name="connsiteY18" fmla="*/ 200025 h 269875"/>
                <a:gd name="connsiteX19" fmla="*/ 101600 w 270261"/>
                <a:gd name="connsiteY19" fmla="*/ 206375 h 269875"/>
                <a:gd name="connsiteX20" fmla="*/ 111125 w 270261"/>
                <a:gd name="connsiteY20" fmla="*/ 215900 h 269875"/>
                <a:gd name="connsiteX21" fmla="*/ 133350 w 270261"/>
                <a:gd name="connsiteY21" fmla="*/ 219075 h 269875"/>
                <a:gd name="connsiteX22" fmla="*/ 142875 w 270261"/>
                <a:gd name="connsiteY22" fmla="*/ 222250 h 269875"/>
                <a:gd name="connsiteX23" fmla="*/ 174625 w 270261"/>
                <a:gd name="connsiteY23" fmla="*/ 225425 h 269875"/>
                <a:gd name="connsiteX24" fmla="*/ 193675 w 270261"/>
                <a:gd name="connsiteY24" fmla="*/ 241300 h 269875"/>
                <a:gd name="connsiteX25" fmla="*/ 222250 w 270261"/>
                <a:gd name="connsiteY25" fmla="*/ 247650 h 269875"/>
                <a:gd name="connsiteX26" fmla="*/ 241300 w 270261"/>
                <a:gd name="connsiteY26" fmla="*/ 260350 h 269875"/>
                <a:gd name="connsiteX27" fmla="*/ 190500 w 270261"/>
                <a:gd name="connsiteY27" fmla="*/ 269875 h 269875"/>
                <a:gd name="connsiteX28" fmla="*/ 120650 w 270261"/>
                <a:gd name="connsiteY28" fmla="*/ 266700 h 269875"/>
                <a:gd name="connsiteX29" fmla="*/ 88900 w 270261"/>
                <a:gd name="connsiteY29" fmla="*/ 263525 h 269875"/>
                <a:gd name="connsiteX30" fmla="*/ 79375 w 270261"/>
                <a:gd name="connsiteY30" fmla="*/ 260350 h 269875"/>
                <a:gd name="connsiteX31" fmla="*/ 0 w 270261"/>
                <a:gd name="connsiteY31" fmla="*/ 254000 h 269875"/>
                <a:gd name="connsiteX32" fmla="*/ 3175 w 270261"/>
                <a:gd name="connsiteY32" fmla="*/ 244475 h 269875"/>
                <a:gd name="connsiteX33" fmla="*/ 15875 w 270261"/>
                <a:gd name="connsiteY33" fmla="*/ 225425 h 269875"/>
                <a:gd name="connsiteX34" fmla="*/ 22225 w 270261"/>
                <a:gd name="connsiteY34" fmla="*/ 206375 h 269875"/>
                <a:gd name="connsiteX35" fmla="*/ 25400 w 270261"/>
                <a:gd name="connsiteY35" fmla="*/ 196850 h 269875"/>
                <a:gd name="connsiteX36" fmla="*/ 63500 w 270261"/>
                <a:gd name="connsiteY36" fmla="*/ 177800 h 269875"/>
                <a:gd name="connsiteX37" fmla="*/ 76200 w 270261"/>
                <a:gd name="connsiteY37" fmla="*/ 174625 h 269875"/>
                <a:gd name="connsiteX38" fmla="*/ 101600 w 270261"/>
                <a:gd name="connsiteY38" fmla="*/ 168275 h 269875"/>
                <a:gd name="connsiteX39" fmla="*/ 111125 w 270261"/>
                <a:gd name="connsiteY39" fmla="*/ 161925 h 269875"/>
                <a:gd name="connsiteX40" fmla="*/ 130175 w 270261"/>
                <a:gd name="connsiteY40" fmla="*/ 152400 h 269875"/>
                <a:gd name="connsiteX41" fmla="*/ 149225 w 270261"/>
                <a:gd name="connsiteY41" fmla="*/ 136525 h 269875"/>
                <a:gd name="connsiteX42" fmla="*/ 158750 w 270261"/>
                <a:gd name="connsiteY42" fmla="*/ 117475 h 269875"/>
                <a:gd name="connsiteX43" fmla="*/ 168275 w 270261"/>
                <a:gd name="connsiteY43" fmla="*/ 111125 h 269875"/>
                <a:gd name="connsiteX44" fmla="*/ 177800 w 270261"/>
                <a:gd name="connsiteY44" fmla="*/ 92075 h 269875"/>
                <a:gd name="connsiteX45" fmla="*/ 184150 w 270261"/>
                <a:gd name="connsiteY45" fmla="*/ 82550 h 269875"/>
                <a:gd name="connsiteX46" fmla="*/ 190500 w 270261"/>
                <a:gd name="connsiteY46" fmla="*/ 63500 h 269875"/>
                <a:gd name="connsiteX47" fmla="*/ 187325 w 270261"/>
                <a:gd name="connsiteY47" fmla="*/ 44450 h 269875"/>
                <a:gd name="connsiteX48" fmla="*/ 142875 w 270261"/>
                <a:gd name="connsiteY48" fmla="*/ 22225 h 269875"/>
                <a:gd name="connsiteX49" fmla="*/ 146050 w 270261"/>
                <a:gd name="connsiteY49" fmla="*/ 3175 h 269875"/>
                <a:gd name="connsiteX50" fmla="*/ 149225 w 270261"/>
                <a:gd name="connsiteY50" fmla="*/ 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70261" h="269875">
                  <a:moveTo>
                    <a:pt x="149225" y="0"/>
                  </a:moveTo>
                  <a:lnTo>
                    <a:pt x="149225" y="0"/>
                  </a:lnTo>
                  <a:cubicBezTo>
                    <a:pt x="164042" y="3175"/>
                    <a:pt x="181067" y="1120"/>
                    <a:pt x="193675" y="9525"/>
                  </a:cubicBezTo>
                  <a:cubicBezTo>
                    <a:pt x="220972" y="27723"/>
                    <a:pt x="186435" y="5905"/>
                    <a:pt x="212725" y="19050"/>
                  </a:cubicBezTo>
                  <a:cubicBezTo>
                    <a:pt x="216138" y="20757"/>
                    <a:pt x="218837" y="23693"/>
                    <a:pt x="222250" y="25400"/>
                  </a:cubicBezTo>
                  <a:cubicBezTo>
                    <a:pt x="225243" y="26897"/>
                    <a:pt x="228849" y="26950"/>
                    <a:pt x="231775" y="28575"/>
                  </a:cubicBezTo>
                  <a:cubicBezTo>
                    <a:pt x="264527" y="46771"/>
                    <a:pt x="238797" y="37266"/>
                    <a:pt x="260350" y="44450"/>
                  </a:cubicBezTo>
                  <a:cubicBezTo>
                    <a:pt x="263525" y="47625"/>
                    <a:pt x="272185" y="50125"/>
                    <a:pt x="269875" y="53975"/>
                  </a:cubicBezTo>
                  <a:cubicBezTo>
                    <a:pt x="266700" y="59267"/>
                    <a:pt x="247650" y="59267"/>
                    <a:pt x="241300" y="63500"/>
                  </a:cubicBezTo>
                  <a:cubicBezTo>
                    <a:pt x="232833" y="69144"/>
                    <a:pt x="228832" y="70913"/>
                    <a:pt x="222250" y="79375"/>
                  </a:cubicBezTo>
                  <a:cubicBezTo>
                    <a:pt x="195666" y="113554"/>
                    <a:pt x="221650" y="86325"/>
                    <a:pt x="200025" y="107950"/>
                  </a:cubicBezTo>
                  <a:cubicBezTo>
                    <a:pt x="198967" y="112183"/>
                    <a:pt x="198801" y="116747"/>
                    <a:pt x="196850" y="120650"/>
                  </a:cubicBezTo>
                  <a:cubicBezTo>
                    <a:pt x="187590" y="139171"/>
                    <a:pt x="187722" y="137319"/>
                    <a:pt x="174625" y="146050"/>
                  </a:cubicBezTo>
                  <a:cubicBezTo>
                    <a:pt x="173567" y="149225"/>
                    <a:pt x="173817" y="153208"/>
                    <a:pt x="171450" y="155575"/>
                  </a:cubicBezTo>
                  <a:cubicBezTo>
                    <a:pt x="169083" y="157942"/>
                    <a:pt x="164918" y="157253"/>
                    <a:pt x="161925" y="158750"/>
                  </a:cubicBezTo>
                  <a:cubicBezTo>
                    <a:pt x="158512" y="160457"/>
                    <a:pt x="155575" y="162983"/>
                    <a:pt x="152400" y="165100"/>
                  </a:cubicBezTo>
                  <a:cubicBezTo>
                    <a:pt x="150283" y="168275"/>
                    <a:pt x="148493" y="171694"/>
                    <a:pt x="146050" y="174625"/>
                  </a:cubicBezTo>
                  <a:cubicBezTo>
                    <a:pt x="138410" y="183792"/>
                    <a:pt x="136366" y="184256"/>
                    <a:pt x="127000" y="190500"/>
                  </a:cubicBezTo>
                  <a:cubicBezTo>
                    <a:pt x="124883" y="193675"/>
                    <a:pt x="123886" y="198003"/>
                    <a:pt x="120650" y="200025"/>
                  </a:cubicBezTo>
                  <a:cubicBezTo>
                    <a:pt x="114974" y="203573"/>
                    <a:pt x="101600" y="206375"/>
                    <a:pt x="101600" y="206375"/>
                  </a:cubicBezTo>
                  <a:cubicBezTo>
                    <a:pt x="104775" y="209550"/>
                    <a:pt x="106956" y="214232"/>
                    <a:pt x="111125" y="215900"/>
                  </a:cubicBezTo>
                  <a:cubicBezTo>
                    <a:pt x="118073" y="218679"/>
                    <a:pt x="126012" y="217607"/>
                    <a:pt x="133350" y="219075"/>
                  </a:cubicBezTo>
                  <a:cubicBezTo>
                    <a:pt x="136632" y="219731"/>
                    <a:pt x="139567" y="221741"/>
                    <a:pt x="142875" y="222250"/>
                  </a:cubicBezTo>
                  <a:cubicBezTo>
                    <a:pt x="153387" y="223867"/>
                    <a:pt x="164042" y="224367"/>
                    <a:pt x="174625" y="225425"/>
                  </a:cubicBezTo>
                  <a:cubicBezTo>
                    <a:pt x="179046" y="229846"/>
                    <a:pt x="187044" y="239090"/>
                    <a:pt x="193675" y="241300"/>
                  </a:cubicBezTo>
                  <a:cubicBezTo>
                    <a:pt x="202720" y="244315"/>
                    <a:pt x="213535" y="242808"/>
                    <a:pt x="222250" y="247650"/>
                  </a:cubicBezTo>
                  <a:cubicBezTo>
                    <a:pt x="228921" y="251356"/>
                    <a:pt x="241300" y="260350"/>
                    <a:pt x="241300" y="260350"/>
                  </a:cubicBezTo>
                  <a:cubicBezTo>
                    <a:pt x="212160" y="270063"/>
                    <a:pt x="228910" y="266034"/>
                    <a:pt x="190500" y="269875"/>
                  </a:cubicBezTo>
                  <a:lnTo>
                    <a:pt x="120650" y="266700"/>
                  </a:lnTo>
                  <a:cubicBezTo>
                    <a:pt x="110035" y="266037"/>
                    <a:pt x="99412" y="265142"/>
                    <a:pt x="88900" y="263525"/>
                  </a:cubicBezTo>
                  <a:cubicBezTo>
                    <a:pt x="85592" y="263016"/>
                    <a:pt x="82703" y="260707"/>
                    <a:pt x="79375" y="260350"/>
                  </a:cubicBezTo>
                  <a:cubicBezTo>
                    <a:pt x="52983" y="257522"/>
                    <a:pt x="26458" y="256117"/>
                    <a:pt x="0" y="254000"/>
                  </a:cubicBezTo>
                  <a:cubicBezTo>
                    <a:pt x="1058" y="250825"/>
                    <a:pt x="1550" y="247401"/>
                    <a:pt x="3175" y="244475"/>
                  </a:cubicBezTo>
                  <a:cubicBezTo>
                    <a:pt x="6881" y="237804"/>
                    <a:pt x="13462" y="232665"/>
                    <a:pt x="15875" y="225425"/>
                  </a:cubicBezTo>
                  <a:lnTo>
                    <a:pt x="22225" y="206375"/>
                  </a:lnTo>
                  <a:cubicBezTo>
                    <a:pt x="23283" y="203200"/>
                    <a:pt x="22615" y="198706"/>
                    <a:pt x="25400" y="196850"/>
                  </a:cubicBezTo>
                  <a:cubicBezTo>
                    <a:pt x="44024" y="184434"/>
                    <a:pt x="42468" y="183058"/>
                    <a:pt x="63500" y="177800"/>
                  </a:cubicBezTo>
                  <a:cubicBezTo>
                    <a:pt x="67733" y="176742"/>
                    <a:pt x="71940" y="175572"/>
                    <a:pt x="76200" y="174625"/>
                  </a:cubicBezTo>
                  <a:cubicBezTo>
                    <a:pt x="82721" y="173176"/>
                    <a:pt x="94792" y="171679"/>
                    <a:pt x="101600" y="168275"/>
                  </a:cubicBezTo>
                  <a:cubicBezTo>
                    <a:pt x="105013" y="166568"/>
                    <a:pt x="107712" y="163632"/>
                    <a:pt x="111125" y="161925"/>
                  </a:cubicBezTo>
                  <a:cubicBezTo>
                    <a:pt x="125444" y="154765"/>
                    <a:pt x="116526" y="163774"/>
                    <a:pt x="130175" y="152400"/>
                  </a:cubicBezTo>
                  <a:cubicBezTo>
                    <a:pt x="154621" y="132028"/>
                    <a:pt x="125576" y="152291"/>
                    <a:pt x="149225" y="136525"/>
                  </a:cubicBezTo>
                  <a:cubicBezTo>
                    <a:pt x="151807" y="128778"/>
                    <a:pt x="152595" y="123630"/>
                    <a:pt x="158750" y="117475"/>
                  </a:cubicBezTo>
                  <a:cubicBezTo>
                    <a:pt x="161448" y="114777"/>
                    <a:pt x="165100" y="113242"/>
                    <a:pt x="168275" y="111125"/>
                  </a:cubicBezTo>
                  <a:cubicBezTo>
                    <a:pt x="186473" y="83828"/>
                    <a:pt x="164655" y="118365"/>
                    <a:pt x="177800" y="92075"/>
                  </a:cubicBezTo>
                  <a:cubicBezTo>
                    <a:pt x="179507" y="88662"/>
                    <a:pt x="182600" y="86037"/>
                    <a:pt x="184150" y="82550"/>
                  </a:cubicBezTo>
                  <a:cubicBezTo>
                    <a:pt x="186868" y="76433"/>
                    <a:pt x="190500" y="63500"/>
                    <a:pt x="190500" y="63500"/>
                  </a:cubicBezTo>
                  <a:cubicBezTo>
                    <a:pt x="189442" y="57150"/>
                    <a:pt x="190569" y="50011"/>
                    <a:pt x="187325" y="44450"/>
                  </a:cubicBezTo>
                  <a:cubicBezTo>
                    <a:pt x="173515" y="20776"/>
                    <a:pt x="166474" y="25175"/>
                    <a:pt x="142875" y="22225"/>
                  </a:cubicBezTo>
                  <a:cubicBezTo>
                    <a:pt x="139393" y="11779"/>
                    <a:pt x="136818" y="12407"/>
                    <a:pt x="146050" y="3175"/>
                  </a:cubicBezTo>
                  <a:lnTo>
                    <a:pt x="149225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7306611" y="3058728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7394951" y="3053671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flipH="1">
              <a:off x="7474589" y="3051402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 flipH="1">
              <a:off x="6836758" y="3076801"/>
              <a:ext cx="133692" cy="186358"/>
            </a:xfrm>
            <a:custGeom>
              <a:avLst/>
              <a:gdLst>
                <a:gd name="connsiteX0" fmla="*/ 6350 w 104775"/>
                <a:gd name="connsiteY0" fmla="*/ 0 h 146050"/>
                <a:gd name="connsiteX1" fmla="*/ 6350 w 104775"/>
                <a:gd name="connsiteY1" fmla="*/ 0 h 146050"/>
                <a:gd name="connsiteX2" fmla="*/ 31750 w 104775"/>
                <a:gd name="connsiteY2" fmla="*/ 12700 h 146050"/>
                <a:gd name="connsiteX3" fmla="*/ 69850 w 104775"/>
                <a:gd name="connsiteY3" fmla="*/ 25400 h 146050"/>
                <a:gd name="connsiteX4" fmla="*/ 79375 w 104775"/>
                <a:gd name="connsiteY4" fmla="*/ 53975 h 146050"/>
                <a:gd name="connsiteX5" fmla="*/ 82550 w 104775"/>
                <a:gd name="connsiteY5" fmla="*/ 63500 h 146050"/>
                <a:gd name="connsiteX6" fmla="*/ 92075 w 104775"/>
                <a:gd name="connsiteY6" fmla="*/ 69850 h 146050"/>
                <a:gd name="connsiteX7" fmla="*/ 104775 w 104775"/>
                <a:gd name="connsiteY7" fmla="*/ 98425 h 146050"/>
                <a:gd name="connsiteX8" fmla="*/ 101600 w 104775"/>
                <a:gd name="connsiteY8" fmla="*/ 127000 h 146050"/>
                <a:gd name="connsiteX9" fmla="*/ 95250 w 104775"/>
                <a:gd name="connsiteY9" fmla="*/ 136525 h 146050"/>
                <a:gd name="connsiteX10" fmla="*/ 76200 w 104775"/>
                <a:gd name="connsiteY10" fmla="*/ 146050 h 146050"/>
                <a:gd name="connsiteX11" fmla="*/ 44450 w 104775"/>
                <a:gd name="connsiteY11" fmla="*/ 142875 h 146050"/>
                <a:gd name="connsiteX12" fmla="*/ 34925 w 104775"/>
                <a:gd name="connsiteY12" fmla="*/ 139700 h 146050"/>
                <a:gd name="connsiteX13" fmla="*/ 28575 w 104775"/>
                <a:gd name="connsiteY13" fmla="*/ 130175 h 146050"/>
                <a:gd name="connsiteX14" fmla="*/ 19050 w 104775"/>
                <a:gd name="connsiteY14" fmla="*/ 123825 h 146050"/>
                <a:gd name="connsiteX15" fmla="*/ 22225 w 104775"/>
                <a:gd name="connsiteY15" fmla="*/ 107950 h 146050"/>
                <a:gd name="connsiteX16" fmla="*/ 25400 w 104775"/>
                <a:gd name="connsiteY16" fmla="*/ 95250 h 146050"/>
                <a:gd name="connsiteX17" fmla="*/ 22225 w 104775"/>
                <a:gd name="connsiteY17" fmla="*/ 73025 h 146050"/>
                <a:gd name="connsiteX18" fmla="*/ 12700 w 104775"/>
                <a:gd name="connsiteY18" fmla="*/ 41275 h 146050"/>
                <a:gd name="connsiteX19" fmla="*/ 9525 w 104775"/>
                <a:gd name="connsiteY19" fmla="*/ 31750 h 146050"/>
                <a:gd name="connsiteX20" fmla="*/ 0 w 104775"/>
                <a:gd name="connsiteY20" fmla="*/ 3175 h 146050"/>
                <a:gd name="connsiteX21" fmla="*/ 6350 w 104775"/>
                <a:gd name="connsiteY21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775" h="146050">
                  <a:moveTo>
                    <a:pt x="6350" y="0"/>
                  </a:moveTo>
                  <a:lnTo>
                    <a:pt x="6350" y="0"/>
                  </a:lnTo>
                  <a:cubicBezTo>
                    <a:pt x="14817" y="4233"/>
                    <a:pt x="22669" y="10029"/>
                    <a:pt x="31750" y="12700"/>
                  </a:cubicBezTo>
                  <a:cubicBezTo>
                    <a:pt x="73353" y="24936"/>
                    <a:pt x="49535" y="5085"/>
                    <a:pt x="69850" y="25400"/>
                  </a:cubicBezTo>
                  <a:lnTo>
                    <a:pt x="79375" y="53975"/>
                  </a:lnTo>
                  <a:cubicBezTo>
                    <a:pt x="80433" y="57150"/>
                    <a:pt x="79765" y="61644"/>
                    <a:pt x="82550" y="63500"/>
                  </a:cubicBezTo>
                  <a:lnTo>
                    <a:pt x="92075" y="69850"/>
                  </a:lnTo>
                  <a:cubicBezTo>
                    <a:pt x="99632" y="92520"/>
                    <a:pt x="94712" y="83331"/>
                    <a:pt x="104775" y="98425"/>
                  </a:cubicBezTo>
                  <a:cubicBezTo>
                    <a:pt x="103717" y="107950"/>
                    <a:pt x="103924" y="117703"/>
                    <a:pt x="101600" y="127000"/>
                  </a:cubicBezTo>
                  <a:cubicBezTo>
                    <a:pt x="100675" y="130702"/>
                    <a:pt x="97948" y="133827"/>
                    <a:pt x="95250" y="136525"/>
                  </a:cubicBezTo>
                  <a:cubicBezTo>
                    <a:pt x="89095" y="142680"/>
                    <a:pt x="83947" y="143468"/>
                    <a:pt x="76200" y="146050"/>
                  </a:cubicBezTo>
                  <a:cubicBezTo>
                    <a:pt x="65617" y="144992"/>
                    <a:pt x="54962" y="144492"/>
                    <a:pt x="44450" y="142875"/>
                  </a:cubicBezTo>
                  <a:cubicBezTo>
                    <a:pt x="41142" y="142366"/>
                    <a:pt x="37538" y="141791"/>
                    <a:pt x="34925" y="139700"/>
                  </a:cubicBezTo>
                  <a:cubicBezTo>
                    <a:pt x="31945" y="137316"/>
                    <a:pt x="31273" y="132873"/>
                    <a:pt x="28575" y="130175"/>
                  </a:cubicBezTo>
                  <a:cubicBezTo>
                    <a:pt x="25877" y="127477"/>
                    <a:pt x="22225" y="125942"/>
                    <a:pt x="19050" y="123825"/>
                  </a:cubicBezTo>
                  <a:cubicBezTo>
                    <a:pt x="20108" y="118533"/>
                    <a:pt x="21054" y="113218"/>
                    <a:pt x="22225" y="107950"/>
                  </a:cubicBezTo>
                  <a:cubicBezTo>
                    <a:pt x="23172" y="103690"/>
                    <a:pt x="25400" y="99614"/>
                    <a:pt x="25400" y="95250"/>
                  </a:cubicBezTo>
                  <a:cubicBezTo>
                    <a:pt x="25400" y="87766"/>
                    <a:pt x="23564" y="80388"/>
                    <a:pt x="22225" y="73025"/>
                  </a:cubicBezTo>
                  <a:cubicBezTo>
                    <a:pt x="20306" y="62468"/>
                    <a:pt x="16014" y="51216"/>
                    <a:pt x="12700" y="41275"/>
                  </a:cubicBezTo>
                  <a:lnTo>
                    <a:pt x="9525" y="31750"/>
                  </a:lnTo>
                  <a:lnTo>
                    <a:pt x="0" y="3175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76072" y="59919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0868" y="598170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6072" y="353575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00868" y="3549656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6072" y="587432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00868" y="5888225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44268" y="521675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4268" y="3489859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3084" t="16031" r="11221" b="15573"/>
          <a:stretch/>
        </p:blipFill>
        <p:spPr>
          <a:xfrm>
            <a:off x="5513926" y="3861381"/>
            <a:ext cx="3558831" cy="2501652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3665598" y="6098531"/>
            <a:ext cx="218527" cy="682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3298813" y="6019070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484194" y="6115243"/>
            <a:ext cx="236637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670704" y="5968372"/>
            <a:ext cx="434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378661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MAX_Reslice of Myo7a-g-TdT-r-rat-Sox2-1mth-tdT-bl-leftcut-306S10-Cas9-mRNA-tdT-sgRNA-cochleostomy-5d-coc-R-p4-3.lif (RGB)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14487"/>
            <a:ext cx="2404872" cy="333488"/>
          </a:xfrm>
          <a:prstGeom prst="rect">
            <a:avLst/>
          </a:prstGeom>
        </p:spPr>
      </p:pic>
      <p:pic>
        <p:nvPicPr>
          <p:cNvPr id="36" name="Picture 35" descr="C4-MAX_Reslice of Myo7a-g-TdT-r-rat-Sox2-1mth-tdT-bl-leftcut-306S10-Cas9-mRNA-tdT-sgRNA-cochleostomy-5d-coc-R-p4-3.ti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914487"/>
            <a:ext cx="2404872" cy="333488"/>
          </a:xfrm>
          <a:prstGeom prst="rect">
            <a:avLst/>
          </a:prstGeom>
        </p:spPr>
      </p:pic>
      <p:pic>
        <p:nvPicPr>
          <p:cNvPr id="35" name="Picture 34" descr="MAX_Myo7a-g-TdT-r-rat-Sox2-1mth-tdT-bl-leftcut-306S10-Cas9-mRNA-tdT-sgRNA-cochleostomy-5d-coc-R-p4-3.lif (RGB)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3511356"/>
            <a:ext cx="2404872" cy="2404872"/>
          </a:xfrm>
          <a:prstGeom prst="rect">
            <a:avLst/>
          </a:prstGeom>
        </p:spPr>
      </p:pic>
      <p:pic>
        <p:nvPicPr>
          <p:cNvPr id="34" name="Picture 33" descr="C4-MAX_Myo7a-g-TdT-r-rat-Sox2-1mth-tdT-bl-leftcut-306S10-Cas9-mRNA-tdT-sgRNA-cochleostomy-5d-coc-R-p4-3.tif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3511356"/>
            <a:ext cx="2404872" cy="2404872"/>
          </a:xfrm>
          <a:prstGeom prst="rect">
            <a:avLst/>
          </a:prstGeom>
        </p:spPr>
      </p:pic>
      <p:pic>
        <p:nvPicPr>
          <p:cNvPr id="33" name="Picture 32" descr="MAX_Myo7a-g-TdT-r-rat-Sox2-1mth-tdT-bl-leftcut-306S10-Cas9-mRNA-tdT-sgRNA-cochleostomy-5d-coc-R-p4-20x.lif (RGB)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7" y="598170"/>
            <a:ext cx="2404872" cy="2404872"/>
          </a:xfrm>
          <a:prstGeom prst="rect">
            <a:avLst/>
          </a:prstGeom>
        </p:spPr>
      </p:pic>
      <p:pic>
        <p:nvPicPr>
          <p:cNvPr id="32" name="Picture 31" descr="C4-MAX_Myo7a-g-TdT-r-rat-Sox2-1mth-tdT-bl-leftcut-306S10-Cas9-mRNA-tdT-sgRNA-cochleostomy-5d-coc-R-p4-20x.tif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98169"/>
            <a:ext cx="2404872" cy="2404872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959763" y="2724604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MYO7A/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SOX2/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7640" y="2724604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3903" y="2724604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50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30914" y="2876557"/>
            <a:ext cx="1671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964024" y="5628458"/>
            <a:ext cx="2471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FF00"/>
                </a:solidFill>
                <a:latin typeface="Arial"/>
                <a:cs typeface="Arial"/>
              </a:rPr>
              <a:t>MYO7A/</a:t>
            </a:r>
            <a:r>
              <a:rPr lang="en-US" sz="1200" dirty="0">
                <a:solidFill>
                  <a:srgbClr val="20FFFF"/>
                </a:solidFill>
                <a:latin typeface="Arial"/>
                <a:cs typeface="Arial"/>
              </a:rPr>
              <a:t>SOX2/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1901" y="5628458"/>
            <a:ext cx="40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</a:rPr>
              <a:t>tdT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0185" y="563122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10 </a:t>
            </a:r>
            <a:r>
              <a:rPr lang="en-US" sz="1200" dirty="0" err="1">
                <a:solidFill>
                  <a:srgbClr val="FFFF00"/>
                </a:solidFill>
                <a:latin typeface="Arial"/>
                <a:cs typeface="Arial"/>
              </a:rPr>
              <a:t>μm</a:t>
            </a:r>
            <a:endParaRPr lang="en-US" sz="1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04976" y="5784327"/>
            <a:ext cx="10227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87952" y="3995928"/>
            <a:ext cx="218527" cy="12308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950208" y="3730752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66428" y="4779453"/>
            <a:ext cx="267645" cy="501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237244" y="4615644"/>
            <a:ext cx="406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935" y="75974"/>
            <a:ext cx="828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LNP delivery of Cas9/</a:t>
            </a:r>
            <a:r>
              <a:rPr lang="en-US" sz="2800" b="1" dirty="0" err="1">
                <a:latin typeface="Arial"/>
                <a:cs typeface="Arial"/>
              </a:rPr>
              <a:t>sgRNA</a:t>
            </a:r>
            <a:r>
              <a:rPr lang="en-US" sz="2800" b="1" dirty="0">
                <a:latin typeface="Arial"/>
                <a:cs typeface="Arial"/>
              </a:rPr>
              <a:t> into adult cochlea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85647" y="1273339"/>
            <a:ext cx="2359152" cy="1254939"/>
            <a:chOff x="5898556" y="2610351"/>
            <a:chExt cx="2359152" cy="1254939"/>
          </a:xfrm>
        </p:grpSpPr>
        <p:pic>
          <p:nvPicPr>
            <p:cNvPr id="21" name="Picture 20" descr="coch-diagram-mirror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556" y="2610351"/>
              <a:ext cx="2359152" cy="1254939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 flipH="1">
              <a:off x="7306611" y="3058728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7394951" y="3053671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flipH="1">
              <a:off x="7474589" y="3051402"/>
              <a:ext cx="184421" cy="302687"/>
            </a:xfrm>
            <a:custGeom>
              <a:avLst/>
              <a:gdLst>
                <a:gd name="connsiteX0" fmla="*/ 0 w 184421"/>
                <a:gd name="connsiteY0" fmla="*/ 290114 h 302687"/>
                <a:gd name="connsiteX1" fmla="*/ 33531 w 184421"/>
                <a:gd name="connsiteY1" fmla="*/ 244009 h 302687"/>
                <a:gd name="connsiteX2" fmla="*/ 41914 w 184421"/>
                <a:gd name="connsiteY2" fmla="*/ 231435 h 302687"/>
                <a:gd name="connsiteX3" fmla="*/ 50297 w 184421"/>
                <a:gd name="connsiteY3" fmla="*/ 218862 h 302687"/>
                <a:gd name="connsiteX4" fmla="*/ 54488 w 184421"/>
                <a:gd name="connsiteY4" fmla="*/ 206288 h 302687"/>
                <a:gd name="connsiteX5" fmla="*/ 62871 w 184421"/>
                <a:gd name="connsiteY5" fmla="*/ 164375 h 302687"/>
                <a:gd name="connsiteX6" fmla="*/ 71254 w 184421"/>
                <a:gd name="connsiteY6" fmla="*/ 151801 h 302687"/>
                <a:gd name="connsiteX7" fmla="*/ 79636 w 184421"/>
                <a:gd name="connsiteY7" fmla="*/ 126653 h 302687"/>
                <a:gd name="connsiteX8" fmla="*/ 104784 w 184421"/>
                <a:gd name="connsiteY8" fmla="*/ 118271 h 302687"/>
                <a:gd name="connsiteX9" fmla="*/ 117359 w 184421"/>
                <a:gd name="connsiteY9" fmla="*/ 114079 h 302687"/>
                <a:gd name="connsiteX10" fmla="*/ 155081 w 184421"/>
                <a:gd name="connsiteY10" fmla="*/ 84740 h 302687"/>
                <a:gd name="connsiteX11" fmla="*/ 159272 w 184421"/>
                <a:gd name="connsiteY11" fmla="*/ 63784 h 302687"/>
                <a:gd name="connsiteX12" fmla="*/ 176038 w 184421"/>
                <a:gd name="connsiteY12" fmla="*/ 914 h 302687"/>
                <a:gd name="connsiteX13" fmla="*/ 171846 w 184421"/>
                <a:gd name="connsiteY13" fmla="*/ 13488 h 302687"/>
                <a:gd name="connsiteX14" fmla="*/ 176038 w 184421"/>
                <a:gd name="connsiteY14" fmla="*/ 30254 h 302687"/>
                <a:gd name="connsiteX15" fmla="*/ 184421 w 184421"/>
                <a:gd name="connsiteY15" fmla="*/ 55401 h 302687"/>
                <a:gd name="connsiteX16" fmla="*/ 159272 w 184421"/>
                <a:gd name="connsiteY16" fmla="*/ 76358 h 302687"/>
                <a:gd name="connsiteX17" fmla="*/ 155081 w 184421"/>
                <a:gd name="connsiteY17" fmla="*/ 88932 h 302687"/>
                <a:gd name="connsiteX18" fmla="*/ 167655 w 184421"/>
                <a:gd name="connsiteY18" fmla="*/ 135036 h 302687"/>
                <a:gd name="connsiteX19" fmla="*/ 180229 w 184421"/>
                <a:gd name="connsiteY19" fmla="*/ 139227 h 302687"/>
                <a:gd name="connsiteX20" fmla="*/ 171846 w 184421"/>
                <a:gd name="connsiteY20" fmla="*/ 151801 h 302687"/>
                <a:gd name="connsiteX21" fmla="*/ 167655 w 184421"/>
                <a:gd name="connsiteY21" fmla="*/ 168566 h 302687"/>
                <a:gd name="connsiteX22" fmla="*/ 146698 w 184421"/>
                <a:gd name="connsiteY22" fmla="*/ 189523 h 302687"/>
                <a:gd name="connsiteX23" fmla="*/ 121550 w 184421"/>
                <a:gd name="connsiteY23" fmla="*/ 210479 h 302687"/>
                <a:gd name="connsiteX24" fmla="*/ 117359 w 184421"/>
                <a:gd name="connsiteY24" fmla="*/ 223053 h 302687"/>
                <a:gd name="connsiteX25" fmla="*/ 100593 w 184421"/>
                <a:gd name="connsiteY25" fmla="*/ 248201 h 302687"/>
                <a:gd name="connsiteX26" fmla="*/ 83828 w 184421"/>
                <a:gd name="connsiteY26" fmla="*/ 269157 h 302687"/>
                <a:gd name="connsiteX27" fmla="*/ 79636 w 184421"/>
                <a:gd name="connsiteY27" fmla="*/ 281731 h 302687"/>
                <a:gd name="connsiteX28" fmla="*/ 58679 w 184421"/>
                <a:gd name="connsiteY28" fmla="*/ 302687 h 302687"/>
                <a:gd name="connsiteX29" fmla="*/ 37723 w 184421"/>
                <a:gd name="connsiteY29" fmla="*/ 298496 h 302687"/>
                <a:gd name="connsiteX30" fmla="*/ 25148 w 184421"/>
                <a:gd name="connsiteY30" fmla="*/ 294305 h 302687"/>
                <a:gd name="connsiteX31" fmla="*/ 0 w 184421"/>
                <a:gd name="connsiteY31" fmla="*/ 290114 h 3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4421" h="302687">
                  <a:moveTo>
                    <a:pt x="0" y="290114"/>
                  </a:moveTo>
                  <a:cubicBezTo>
                    <a:pt x="23062" y="261287"/>
                    <a:pt x="11801" y="276604"/>
                    <a:pt x="33531" y="244009"/>
                  </a:cubicBezTo>
                  <a:lnTo>
                    <a:pt x="41914" y="231435"/>
                  </a:lnTo>
                  <a:lnTo>
                    <a:pt x="50297" y="218862"/>
                  </a:lnTo>
                  <a:cubicBezTo>
                    <a:pt x="51694" y="214671"/>
                    <a:pt x="53622" y="210620"/>
                    <a:pt x="54488" y="206288"/>
                  </a:cubicBezTo>
                  <a:cubicBezTo>
                    <a:pt x="57063" y="193410"/>
                    <a:pt x="56557" y="177003"/>
                    <a:pt x="62871" y="164375"/>
                  </a:cubicBezTo>
                  <a:cubicBezTo>
                    <a:pt x="65124" y="159869"/>
                    <a:pt x="68460" y="155992"/>
                    <a:pt x="71254" y="151801"/>
                  </a:cubicBezTo>
                  <a:cubicBezTo>
                    <a:pt x="74048" y="143418"/>
                    <a:pt x="71253" y="129447"/>
                    <a:pt x="79636" y="126653"/>
                  </a:cubicBezTo>
                  <a:lnTo>
                    <a:pt x="104784" y="118271"/>
                  </a:lnTo>
                  <a:cubicBezTo>
                    <a:pt x="108976" y="116874"/>
                    <a:pt x="113683" y="116530"/>
                    <a:pt x="117359" y="114079"/>
                  </a:cubicBezTo>
                  <a:cubicBezTo>
                    <a:pt x="147439" y="94026"/>
                    <a:pt x="135383" y="104438"/>
                    <a:pt x="155081" y="84740"/>
                  </a:cubicBezTo>
                  <a:cubicBezTo>
                    <a:pt x="156478" y="77755"/>
                    <a:pt x="157398" y="70657"/>
                    <a:pt x="159272" y="63784"/>
                  </a:cubicBezTo>
                  <a:cubicBezTo>
                    <a:pt x="164874" y="43243"/>
                    <a:pt x="176038" y="22883"/>
                    <a:pt x="176038" y="914"/>
                  </a:cubicBezTo>
                  <a:cubicBezTo>
                    <a:pt x="176038" y="-3504"/>
                    <a:pt x="173243" y="9297"/>
                    <a:pt x="171846" y="13488"/>
                  </a:cubicBezTo>
                  <a:cubicBezTo>
                    <a:pt x="173243" y="19077"/>
                    <a:pt x="174383" y="24736"/>
                    <a:pt x="176038" y="30254"/>
                  </a:cubicBezTo>
                  <a:cubicBezTo>
                    <a:pt x="178577" y="38717"/>
                    <a:pt x="184421" y="55401"/>
                    <a:pt x="184421" y="55401"/>
                  </a:cubicBezTo>
                  <a:cubicBezTo>
                    <a:pt x="175142" y="61587"/>
                    <a:pt x="165727" y="66676"/>
                    <a:pt x="159272" y="76358"/>
                  </a:cubicBezTo>
                  <a:cubicBezTo>
                    <a:pt x="156821" y="80034"/>
                    <a:pt x="156478" y="84741"/>
                    <a:pt x="155081" y="88932"/>
                  </a:cubicBezTo>
                  <a:cubicBezTo>
                    <a:pt x="156717" y="102017"/>
                    <a:pt x="154446" y="124469"/>
                    <a:pt x="167655" y="135036"/>
                  </a:cubicBezTo>
                  <a:cubicBezTo>
                    <a:pt x="171105" y="137796"/>
                    <a:pt x="176038" y="137830"/>
                    <a:pt x="180229" y="139227"/>
                  </a:cubicBezTo>
                  <a:lnTo>
                    <a:pt x="171846" y="151801"/>
                  </a:lnTo>
                  <a:cubicBezTo>
                    <a:pt x="170449" y="157389"/>
                    <a:pt x="169924" y="163271"/>
                    <a:pt x="167655" y="168566"/>
                  </a:cubicBezTo>
                  <a:cubicBezTo>
                    <a:pt x="160825" y="184502"/>
                    <a:pt x="159116" y="179175"/>
                    <a:pt x="146698" y="189523"/>
                  </a:cubicBezTo>
                  <a:cubicBezTo>
                    <a:pt x="114426" y="216416"/>
                    <a:pt x="152769" y="189665"/>
                    <a:pt x="121550" y="210479"/>
                  </a:cubicBezTo>
                  <a:cubicBezTo>
                    <a:pt x="120153" y="214670"/>
                    <a:pt x="119505" y="219191"/>
                    <a:pt x="117359" y="223053"/>
                  </a:cubicBezTo>
                  <a:cubicBezTo>
                    <a:pt x="112466" y="231860"/>
                    <a:pt x="100593" y="248201"/>
                    <a:pt x="100593" y="248201"/>
                  </a:cubicBezTo>
                  <a:cubicBezTo>
                    <a:pt x="90060" y="279804"/>
                    <a:pt x="105493" y="242077"/>
                    <a:pt x="83828" y="269157"/>
                  </a:cubicBezTo>
                  <a:cubicBezTo>
                    <a:pt x="81068" y="272607"/>
                    <a:pt x="81612" y="277779"/>
                    <a:pt x="79636" y="281731"/>
                  </a:cubicBezTo>
                  <a:cubicBezTo>
                    <a:pt x="72650" y="295704"/>
                    <a:pt x="71255" y="294304"/>
                    <a:pt x="58679" y="302687"/>
                  </a:cubicBezTo>
                  <a:cubicBezTo>
                    <a:pt x="51694" y="301290"/>
                    <a:pt x="44634" y="300224"/>
                    <a:pt x="37723" y="298496"/>
                  </a:cubicBezTo>
                  <a:cubicBezTo>
                    <a:pt x="33437" y="297424"/>
                    <a:pt x="29539" y="294793"/>
                    <a:pt x="25148" y="294305"/>
                  </a:cubicBezTo>
                  <a:cubicBezTo>
                    <a:pt x="16817" y="293379"/>
                    <a:pt x="8383" y="294305"/>
                    <a:pt x="0" y="2901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flipH="1">
              <a:off x="6836758" y="3076801"/>
              <a:ext cx="133692" cy="186358"/>
            </a:xfrm>
            <a:custGeom>
              <a:avLst/>
              <a:gdLst>
                <a:gd name="connsiteX0" fmla="*/ 6350 w 104775"/>
                <a:gd name="connsiteY0" fmla="*/ 0 h 146050"/>
                <a:gd name="connsiteX1" fmla="*/ 6350 w 104775"/>
                <a:gd name="connsiteY1" fmla="*/ 0 h 146050"/>
                <a:gd name="connsiteX2" fmla="*/ 31750 w 104775"/>
                <a:gd name="connsiteY2" fmla="*/ 12700 h 146050"/>
                <a:gd name="connsiteX3" fmla="*/ 69850 w 104775"/>
                <a:gd name="connsiteY3" fmla="*/ 25400 h 146050"/>
                <a:gd name="connsiteX4" fmla="*/ 79375 w 104775"/>
                <a:gd name="connsiteY4" fmla="*/ 53975 h 146050"/>
                <a:gd name="connsiteX5" fmla="*/ 82550 w 104775"/>
                <a:gd name="connsiteY5" fmla="*/ 63500 h 146050"/>
                <a:gd name="connsiteX6" fmla="*/ 92075 w 104775"/>
                <a:gd name="connsiteY6" fmla="*/ 69850 h 146050"/>
                <a:gd name="connsiteX7" fmla="*/ 104775 w 104775"/>
                <a:gd name="connsiteY7" fmla="*/ 98425 h 146050"/>
                <a:gd name="connsiteX8" fmla="*/ 101600 w 104775"/>
                <a:gd name="connsiteY8" fmla="*/ 127000 h 146050"/>
                <a:gd name="connsiteX9" fmla="*/ 95250 w 104775"/>
                <a:gd name="connsiteY9" fmla="*/ 136525 h 146050"/>
                <a:gd name="connsiteX10" fmla="*/ 76200 w 104775"/>
                <a:gd name="connsiteY10" fmla="*/ 146050 h 146050"/>
                <a:gd name="connsiteX11" fmla="*/ 44450 w 104775"/>
                <a:gd name="connsiteY11" fmla="*/ 142875 h 146050"/>
                <a:gd name="connsiteX12" fmla="*/ 34925 w 104775"/>
                <a:gd name="connsiteY12" fmla="*/ 139700 h 146050"/>
                <a:gd name="connsiteX13" fmla="*/ 28575 w 104775"/>
                <a:gd name="connsiteY13" fmla="*/ 130175 h 146050"/>
                <a:gd name="connsiteX14" fmla="*/ 19050 w 104775"/>
                <a:gd name="connsiteY14" fmla="*/ 123825 h 146050"/>
                <a:gd name="connsiteX15" fmla="*/ 22225 w 104775"/>
                <a:gd name="connsiteY15" fmla="*/ 107950 h 146050"/>
                <a:gd name="connsiteX16" fmla="*/ 25400 w 104775"/>
                <a:gd name="connsiteY16" fmla="*/ 95250 h 146050"/>
                <a:gd name="connsiteX17" fmla="*/ 22225 w 104775"/>
                <a:gd name="connsiteY17" fmla="*/ 73025 h 146050"/>
                <a:gd name="connsiteX18" fmla="*/ 12700 w 104775"/>
                <a:gd name="connsiteY18" fmla="*/ 41275 h 146050"/>
                <a:gd name="connsiteX19" fmla="*/ 9525 w 104775"/>
                <a:gd name="connsiteY19" fmla="*/ 31750 h 146050"/>
                <a:gd name="connsiteX20" fmla="*/ 0 w 104775"/>
                <a:gd name="connsiteY20" fmla="*/ 3175 h 146050"/>
                <a:gd name="connsiteX21" fmla="*/ 6350 w 104775"/>
                <a:gd name="connsiteY21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775" h="146050">
                  <a:moveTo>
                    <a:pt x="6350" y="0"/>
                  </a:moveTo>
                  <a:lnTo>
                    <a:pt x="6350" y="0"/>
                  </a:lnTo>
                  <a:cubicBezTo>
                    <a:pt x="14817" y="4233"/>
                    <a:pt x="22669" y="10029"/>
                    <a:pt x="31750" y="12700"/>
                  </a:cubicBezTo>
                  <a:cubicBezTo>
                    <a:pt x="73353" y="24936"/>
                    <a:pt x="49535" y="5085"/>
                    <a:pt x="69850" y="25400"/>
                  </a:cubicBezTo>
                  <a:lnTo>
                    <a:pt x="79375" y="53975"/>
                  </a:lnTo>
                  <a:cubicBezTo>
                    <a:pt x="80433" y="57150"/>
                    <a:pt x="79765" y="61644"/>
                    <a:pt x="82550" y="63500"/>
                  </a:cubicBezTo>
                  <a:lnTo>
                    <a:pt x="92075" y="69850"/>
                  </a:lnTo>
                  <a:cubicBezTo>
                    <a:pt x="99632" y="92520"/>
                    <a:pt x="94712" y="83331"/>
                    <a:pt x="104775" y="98425"/>
                  </a:cubicBezTo>
                  <a:cubicBezTo>
                    <a:pt x="103717" y="107950"/>
                    <a:pt x="103924" y="117703"/>
                    <a:pt x="101600" y="127000"/>
                  </a:cubicBezTo>
                  <a:cubicBezTo>
                    <a:pt x="100675" y="130702"/>
                    <a:pt x="97948" y="133827"/>
                    <a:pt x="95250" y="136525"/>
                  </a:cubicBezTo>
                  <a:cubicBezTo>
                    <a:pt x="89095" y="142680"/>
                    <a:pt x="83947" y="143468"/>
                    <a:pt x="76200" y="146050"/>
                  </a:cubicBezTo>
                  <a:cubicBezTo>
                    <a:pt x="65617" y="144992"/>
                    <a:pt x="54962" y="144492"/>
                    <a:pt x="44450" y="142875"/>
                  </a:cubicBezTo>
                  <a:cubicBezTo>
                    <a:pt x="41142" y="142366"/>
                    <a:pt x="37538" y="141791"/>
                    <a:pt x="34925" y="139700"/>
                  </a:cubicBezTo>
                  <a:cubicBezTo>
                    <a:pt x="31945" y="137316"/>
                    <a:pt x="31273" y="132873"/>
                    <a:pt x="28575" y="130175"/>
                  </a:cubicBezTo>
                  <a:cubicBezTo>
                    <a:pt x="25877" y="127477"/>
                    <a:pt x="22225" y="125942"/>
                    <a:pt x="19050" y="123825"/>
                  </a:cubicBezTo>
                  <a:cubicBezTo>
                    <a:pt x="20108" y="118533"/>
                    <a:pt x="21054" y="113218"/>
                    <a:pt x="22225" y="107950"/>
                  </a:cubicBezTo>
                  <a:cubicBezTo>
                    <a:pt x="23172" y="103690"/>
                    <a:pt x="25400" y="99614"/>
                    <a:pt x="25400" y="95250"/>
                  </a:cubicBezTo>
                  <a:cubicBezTo>
                    <a:pt x="25400" y="87766"/>
                    <a:pt x="23564" y="80388"/>
                    <a:pt x="22225" y="73025"/>
                  </a:cubicBezTo>
                  <a:cubicBezTo>
                    <a:pt x="20306" y="62468"/>
                    <a:pt x="16014" y="51216"/>
                    <a:pt x="12700" y="41275"/>
                  </a:cubicBezTo>
                  <a:lnTo>
                    <a:pt x="9525" y="31750"/>
                  </a:lnTo>
                  <a:lnTo>
                    <a:pt x="0" y="3175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76072" y="59919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00868" y="598170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072" y="353575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00868" y="3549656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6072" y="5874325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0868" y="5888225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44268" y="521675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44268" y="3489859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h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741938" y="6098531"/>
            <a:ext cx="218527" cy="682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3368213" y="6019070"/>
            <a:ext cx="449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IHC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4588294" y="6108303"/>
            <a:ext cx="236637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760924" y="5954492"/>
            <a:ext cx="434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Arial"/>
                <a:cs typeface="Arial"/>
              </a:rPr>
              <a:t>DC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t="12198" r="9614" b="18140"/>
          <a:stretch/>
        </p:blipFill>
        <p:spPr>
          <a:xfrm>
            <a:off x="5568346" y="3600956"/>
            <a:ext cx="3627392" cy="25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28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A7CB5F-13B3-4E2F-9B2F-35FF0F94F2E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24DCFA0-6798-4B74-A2AD-C3FD9F4E6A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211EED-A742-4A1F-A58F-0ACAB56E99F1}"/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1093</Words>
  <Application>Microsoft Office PowerPoint</Application>
  <PresentationFormat>On-screen Show (4:3)</PresentationFormat>
  <Paragraphs>133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Mingqian Huang</dc:creator>
  <cp:lastModifiedBy>Geurts, Aron</cp:lastModifiedBy>
  <cp:revision>35</cp:revision>
  <dcterms:created xsi:type="dcterms:W3CDTF">2020-11-06T17:19:34Z</dcterms:created>
  <dcterms:modified xsi:type="dcterms:W3CDTF">2021-06-02T21:04:43Z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