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
  </p:notesMasterIdLst>
  <p:sldIdLst>
    <p:sldId id="458" r:id="rId3"/>
    <p:sldId id="459" r:id="rId4"/>
    <p:sldId id="418" r:id="rId5"/>
    <p:sldId id="336" r:id="rId6"/>
    <p:sldId id="410" r:id="rId7"/>
    <p:sldId id="502" r:id="rId8"/>
    <p:sldId id="503" r:id="rId9"/>
    <p:sldId id="499" r:id="rId10"/>
    <p:sldId id="500" r:id="rId11"/>
    <p:sldId id="492" r:id="rId12"/>
    <p:sldId id="501" r:id="rId13"/>
    <p:sldId id="4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87711" autoAdjust="0"/>
  </p:normalViewPr>
  <p:slideViewPr>
    <p:cSldViewPr snapToGrid="0">
      <p:cViewPr varScale="1">
        <p:scale>
          <a:sx n="108" d="100"/>
          <a:sy n="108"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075EA-FECF-4670-A167-D9C6EFFE1D9C}" type="datetimeFigureOut">
              <a:rPr lang="en-US" smtClean="0"/>
              <a:t>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709D4-4E67-4856-BD19-0204717FD62A}" type="slidenum">
              <a:rPr lang="en-US" smtClean="0"/>
              <a:t>‹#›</a:t>
            </a:fld>
            <a:endParaRPr lang="en-US"/>
          </a:p>
        </p:txBody>
      </p:sp>
    </p:spTree>
    <p:extLst>
      <p:ext uri="{BB962C8B-B14F-4D97-AF65-F5344CB8AC3E}">
        <p14:creationId xmlns:p14="http://schemas.microsoft.com/office/powerpoint/2010/main" val="399626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1C36C-116C-BC4F-AAB9-02D408A4C5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2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with this group will be demonstrating successful</a:t>
            </a:r>
            <a:r>
              <a:rPr lang="en-US" baseline="0" dirty="0"/>
              <a:t> delivery. Ramping up training and practice with 1 month old animals in collaboration with Assist. Prof. Basile Tarchini.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1C36C-116C-BC4F-AAB9-02D408A4C5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037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6" name="Picture 15" descr="master_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14133" y="-25401"/>
            <a:ext cx="9177867" cy="6883401"/>
          </a:xfrm>
          <a:prstGeom prst="rect">
            <a:avLst/>
          </a:prstGeom>
        </p:spPr>
      </p:pic>
      <p:sp>
        <p:nvSpPr>
          <p:cNvPr id="17" name="Rectangle 16"/>
          <p:cNvSpPr/>
          <p:nvPr userDrawn="1"/>
        </p:nvSpPr>
        <p:spPr>
          <a:xfrm>
            <a:off x="609601" y="-25400"/>
            <a:ext cx="7322331" cy="68834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p:cNvSpPr>
            <a:spLocks noGrp="1"/>
          </p:cNvSpPr>
          <p:nvPr>
            <p:ph type="ctrTitle" hasCustomPrompt="1"/>
          </p:nvPr>
        </p:nvSpPr>
        <p:spPr>
          <a:xfrm>
            <a:off x="999745" y="1030658"/>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99745" y="3886200"/>
            <a:ext cx="6717635" cy="1752600"/>
          </a:xfrm>
        </p:spPr>
        <p:txBody>
          <a:bodyPr>
            <a:normAutofit/>
          </a:bodyPr>
          <a:lstStyle>
            <a:lvl1pPr marL="0" indent="0" algn="l">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0"/>
            <a:ext cx="6096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250110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486967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8" name="Picture Placeholder 10"/>
          <p:cNvSpPr>
            <a:spLocks noGrp="1"/>
          </p:cNvSpPr>
          <p:nvPr>
            <p:ph type="pic" sz="quarter" idx="10"/>
          </p:nvPr>
        </p:nvSpPr>
        <p:spPr>
          <a:xfrm>
            <a:off x="609601" y="0"/>
            <a:ext cx="4266419" cy="6858000"/>
          </a:xfrm>
        </p:spPr>
        <p:txBody>
          <a:bodyPr/>
          <a:lstStyle/>
          <a:p>
            <a:r>
              <a:rPr lang="en-US"/>
              <a:t>Click icon to add picture</a:t>
            </a:r>
          </a:p>
        </p:txBody>
      </p:sp>
      <p:sp>
        <p:nvSpPr>
          <p:cNvPr id="9" name="Rectangle 8"/>
          <p:cNvSpPr/>
          <p:nvPr/>
        </p:nvSpPr>
        <p:spPr>
          <a:xfrm>
            <a:off x="4876800" y="0"/>
            <a:ext cx="7315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p:cNvSpPr>
            <a:spLocks noGrp="1"/>
          </p:cNvSpPr>
          <p:nvPr>
            <p:ph type="ctrTitle" hasCustomPrompt="1"/>
          </p:nvPr>
        </p:nvSpPr>
        <p:spPr>
          <a:xfrm>
            <a:off x="5266164" y="1030658"/>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66164" y="3886200"/>
            <a:ext cx="6717635" cy="1752600"/>
          </a:xfrm>
        </p:spPr>
        <p:txBody>
          <a:bodyPr>
            <a:normAutofit/>
          </a:bodyPr>
          <a:lstStyle>
            <a:lvl1pPr marL="0" indent="0" algn="l">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8697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mage - Large">
    <p:spTree>
      <p:nvGrpSpPr>
        <p:cNvPr id="1" name=""/>
        <p:cNvGrpSpPr/>
        <p:nvPr/>
      </p:nvGrpSpPr>
      <p:grpSpPr>
        <a:xfrm>
          <a:off x="0" y="0"/>
          <a:ext cx="0" cy="0"/>
          <a:chOff x="0" y="0"/>
          <a:chExt cx="0" cy="0"/>
        </a:xfrm>
      </p:grpSpPr>
      <p:pic>
        <p:nvPicPr>
          <p:cNvPr id="10" name="JAX_Logo_Amination-1080p-29_97fps_white.mp4">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412859"/>
            <a:ext cx="12192000" cy="6858000"/>
          </a:xfrm>
          <a:prstGeom prst="rect">
            <a:avLst/>
          </a:prstGeom>
        </p:spPr>
      </p:pic>
      <p:pic>
        <p:nvPicPr>
          <p:cNvPr id="11" name="Picture 10" descr="Screen Shot 2016-01-21 at 9.41.53 AM.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16103" y="1941388"/>
            <a:ext cx="6789504" cy="3248365"/>
          </a:xfrm>
          <a:prstGeom prst="rect">
            <a:avLst/>
          </a:prstGeom>
        </p:spPr>
      </p:pic>
    </p:spTree>
    <p:extLst>
      <p:ext uri="{BB962C8B-B14F-4D97-AF65-F5344CB8AC3E}">
        <p14:creationId xmlns:p14="http://schemas.microsoft.com/office/powerpoint/2010/main" val="3374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mediacall" presetSubtype="0" fill="hold" nodeType="withEffect">
                                  <p:stCondLst>
                                    <p:cond delay="0"/>
                                  </p:stCondLst>
                                  <p:childTnLst>
                                    <p:cmd type="call" cmd="playFrom(0.0)">
                                      <p:cBhvr>
                                        <p:cTn id="8" dur="700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0"/>
                                        </p:tgtEl>
                                      </p:cBhvr>
                                    </p:cmd>
                                  </p:childTnLst>
                                </p:cTn>
                              </p:par>
                            </p:childTnLst>
                          </p:cTn>
                        </p:par>
                      </p:childTnLst>
                    </p:cTn>
                  </p:par>
                </p:childTnLst>
              </p:cTn>
              <p:nextCondLst>
                <p:cond evt="onClick" delay="0">
                  <p:tgtEl>
                    <p:spTgt spid="10"/>
                  </p:tgtEl>
                </p:cond>
              </p:nextCondLst>
            </p:seq>
            <p:video>
              <p:cMediaNode vol="80000">
                <p:cTn id="14" fill="hold" display="0">
                  <p:stCondLst>
                    <p:cond delay="indefinite"/>
                  </p:stCondLst>
                </p:cTn>
                <p:tgtEl>
                  <p:spTgt spid="10"/>
                </p:tgtEl>
              </p:cMediaNode>
            </p:video>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478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022BB-7706-48B9-938B-638FB9BC5AF9}"/>
              </a:ext>
            </a:extLst>
          </p:cNvPr>
          <p:cNvSpPr>
            <a:spLocks noGrp="1"/>
          </p:cNvSpPr>
          <p:nvPr>
            <p:ph type="sldNum" sz="quarter" idx="10"/>
          </p:nvPr>
        </p:nvSpPr>
        <p:spPr/>
        <p:txBody>
          <a:bodyPr/>
          <a:lstStyle/>
          <a:p>
            <a:pPr defTabSz="609570"/>
            <a:fld id="{24791E93-A2B7-0848-BDB4-10A6DF01D9B6}" type="slidenum">
              <a:rPr lang="en-US" smtClean="0">
                <a:solidFill>
                  <a:srgbClr val="333F48"/>
                </a:solidFill>
              </a:rPr>
              <a:pPr defTabSz="609570"/>
              <a:t>‹#›</a:t>
            </a:fld>
            <a:endParaRPr lang="en-US" dirty="0">
              <a:solidFill>
                <a:srgbClr val="333F48"/>
              </a:solidFill>
            </a:endParaRPr>
          </a:p>
        </p:txBody>
      </p:sp>
    </p:spTree>
    <p:extLst>
      <p:ext uri="{BB962C8B-B14F-4D97-AF65-F5344CB8AC3E}">
        <p14:creationId xmlns:p14="http://schemas.microsoft.com/office/powerpoint/2010/main" val="427312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6" name="Picture 15" descr="master_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14133" y="-25401"/>
            <a:ext cx="9177867" cy="6883401"/>
          </a:xfrm>
          <a:prstGeom prst="rect">
            <a:avLst/>
          </a:prstGeom>
        </p:spPr>
      </p:pic>
      <p:sp>
        <p:nvSpPr>
          <p:cNvPr id="17" name="Rectangle 16"/>
          <p:cNvSpPr/>
          <p:nvPr userDrawn="1"/>
        </p:nvSpPr>
        <p:spPr>
          <a:xfrm>
            <a:off x="609600" y="-25400"/>
            <a:ext cx="7322331" cy="68834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99744" y="1030657"/>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99744" y="3886200"/>
            <a:ext cx="6717635" cy="1752600"/>
          </a:xfrm>
        </p:spPr>
        <p:txBody>
          <a:bodyPr>
            <a:normAutofit/>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0"/>
            <a:ext cx="6096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12934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Content Placeholder 3"/>
          <p:cNvSpPr>
            <a:spLocks noGrp="1"/>
          </p:cNvSpPr>
          <p:nvPr>
            <p:ph sz="quarter" idx="12"/>
          </p:nvPr>
        </p:nvSpPr>
        <p:spPr>
          <a:xfrm>
            <a:off x="1255262" y="1600200"/>
            <a:ext cx="10513409"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008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sp>
        <p:nvSpPr>
          <p:cNvPr id="5" name="Content Placeholder 4"/>
          <p:cNvSpPr>
            <a:spLocks noGrp="1"/>
          </p:cNvSpPr>
          <p:nvPr>
            <p:ph sz="quarter" idx="11"/>
          </p:nvPr>
        </p:nvSpPr>
        <p:spPr>
          <a:xfrm>
            <a:off x="1255258" y="1600201"/>
            <a:ext cx="509106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6677606" y="1600201"/>
            <a:ext cx="509106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433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1255257" y="1600201"/>
            <a:ext cx="9753600" cy="3657600"/>
          </a:xfrm>
        </p:spPr>
        <p:txBody>
          <a:bodyPr/>
          <a:lstStyle/>
          <a:p>
            <a:r>
              <a:rPr lang="en-US"/>
              <a:t>Click icon to add picture</a:t>
            </a:r>
            <a:endParaRPr lang="en-US" dirty="0"/>
          </a:p>
        </p:txBody>
      </p:sp>
      <p:sp>
        <p:nvSpPr>
          <p:cNvPr id="6"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sp>
        <p:nvSpPr>
          <p:cNvPr id="4" name="Text Placeholder 3"/>
          <p:cNvSpPr>
            <a:spLocks noGrp="1"/>
          </p:cNvSpPr>
          <p:nvPr>
            <p:ph type="body" sz="quarter" idx="11"/>
          </p:nvPr>
        </p:nvSpPr>
        <p:spPr>
          <a:xfrm>
            <a:off x="1267890" y="5399091"/>
            <a:ext cx="4713817" cy="444500"/>
          </a:xfrm>
        </p:spPr>
        <p:txBody>
          <a:bodyPr/>
          <a:lstStyle>
            <a:lvl1pPr marL="0" indent="0">
              <a:buFont typeface="Arial"/>
              <a:buNone/>
              <a:defRPr sz="1867">
                <a:solidFill>
                  <a:schemeClr val="tx2"/>
                </a:solidFill>
              </a:defRPr>
            </a:lvl1pPr>
          </a:lstStyle>
          <a:p>
            <a:pPr lvl="0"/>
            <a:r>
              <a:rPr lang="en-US"/>
              <a:t>Click to edit Master text styles</a:t>
            </a: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470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sp>
        <p:nvSpPr>
          <p:cNvPr id="8" name="Rectangle 7"/>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51157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nchor="t"/>
          <a:lstStyle/>
          <a:p>
            <a:r>
              <a:rPr lang="en-US"/>
              <a:t>Click to edit Master title style</a:t>
            </a:r>
            <a:endParaRPr lang="en-US" dirty="0"/>
          </a:p>
        </p:txBody>
      </p:sp>
      <p:sp>
        <p:nvSpPr>
          <p:cNvPr id="8" name="Rectangle 7"/>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1697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solidFill>
                  <a:srgbClr val="333F48"/>
                </a:solidFill>
              </a:rPr>
              <a:pPr/>
              <a:t>‹#›</a:t>
            </a:fld>
            <a:endParaRPr lang="en-US" dirty="0">
              <a:solidFill>
                <a:srgbClr val="333F48"/>
              </a:solidFill>
            </a:endParaRP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8" name="Rectangle 7"/>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4" name="Content Placeholder 3"/>
          <p:cNvSpPr>
            <a:spLocks noGrp="1"/>
          </p:cNvSpPr>
          <p:nvPr>
            <p:ph sz="quarter" idx="12"/>
          </p:nvPr>
        </p:nvSpPr>
        <p:spPr>
          <a:xfrm>
            <a:off x="1255264" y="1600200"/>
            <a:ext cx="10513409"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698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with bullets">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Picture Placeholder 5"/>
          <p:cNvSpPr>
            <a:spLocks noGrp="1"/>
          </p:cNvSpPr>
          <p:nvPr>
            <p:ph type="pic" sz="quarter" idx="10"/>
          </p:nvPr>
        </p:nvSpPr>
        <p:spPr>
          <a:xfrm>
            <a:off x="609600" y="4"/>
            <a:ext cx="6705600" cy="6857999"/>
          </a:xfrm>
        </p:spPr>
        <p:txBody>
          <a:bodyPr/>
          <a:lstStyle/>
          <a:p>
            <a:r>
              <a:rPr lang="en-US"/>
              <a:t>Click icon to add picture</a:t>
            </a:r>
            <a:endParaRPr lang="en-US" dirty="0"/>
          </a:p>
        </p:txBody>
      </p:sp>
      <p:sp>
        <p:nvSpPr>
          <p:cNvPr id="12" name="Content Placeholder 2"/>
          <p:cNvSpPr>
            <a:spLocks noGrp="1"/>
          </p:cNvSpPr>
          <p:nvPr>
            <p:ph sz="half" idx="11"/>
          </p:nvPr>
        </p:nvSpPr>
        <p:spPr>
          <a:xfrm>
            <a:off x="7501467" y="914404"/>
            <a:ext cx="4267200" cy="5173663"/>
          </a:xfrm>
        </p:spPr>
        <p:txBody>
          <a:bodyPr/>
          <a:lstStyle>
            <a:lvl1pPr marL="457189" marR="0" indent="-457189" algn="l" defTabSz="609585" rtl="0" eaLnBrk="1" fontAlgn="auto" latinLnBrk="0" hangingPunct="1">
              <a:lnSpc>
                <a:spcPct val="102000"/>
              </a:lnSpc>
              <a:spcBef>
                <a:spcPts val="800"/>
              </a:spcBef>
              <a:spcAft>
                <a:spcPts val="1867"/>
              </a:spcAft>
              <a:buClrTx/>
              <a:buSzPct val="100000"/>
              <a:buFontTx/>
              <a:buBlip>
                <a:blip r:embed="rId2"/>
              </a:buBlip>
              <a:tabLst/>
              <a:defRPr sz="3200"/>
            </a:lvl1pPr>
            <a:lvl2pPr marL="916494" marR="0" indent="-459306" algn="l" defTabSz="609585" rtl="0" eaLnBrk="1" fontAlgn="auto" latinLnBrk="0" hangingPunct="1">
              <a:lnSpc>
                <a:spcPct val="100000"/>
              </a:lnSpc>
              <a:spcBef>
                <a:spcPts val="0"/>
              </a:spcBef>
              <a:spcAft>
                <a:spcPts val="800"/>
              </a:spcAft>
              <a:buClr>
                <a:srgbClr val="A2AAAD"/>
              </a:buClr>
              <a:buSzPct val="120000"/>
              <a:buFont typeface="Courier New"/>
              <a:buChar char="o"/>
              <a:tabLst/>
              <a:defRPr sz="2667"/>
            </a:lvl2pPr>
            <a:lvl3pPr marL="1373683" marR="0" indent="-457189" algn="l" defTabSz="609585" rtl="0" eaLnBrk="1" fontAlgn="auto" latinLnBrk="0" hangingPunct="1">
              <a:lnSpc>
                <a:spcPct val="100000"/>
              </a:lnSpc>
              <a:spcBef>
                <a:spcPts val="0"/>
              </a:spcBef>
              <a:spcAft>
                <a:spcPts val="800"/>
              </a:spcAft>
              <a:buClrTx/>
              <a:buSzPct val="100000"/>
              <a:buFontTx/>
              <a:buBlip>
                <a:blip r:embed="rId3"/>
              </a:buBlip>
              <a:tabLst/>
              <a:defRPr sz="2133"/>
            </a:lvl3pPr>
            <a:lvl4pPr marL="1678475" marR="0" indent="-304792" algn="l" defTabSz="609585" rtl="0" eaLnBrk="1" fontAlgn="auto" latinLnBrk="0" hangingPunct="1">
              <a:lnSpc>
                <a:spcPct val="100000"/>
              </a:lnSpc>
              <a:spcBef>
                <a:spcPts val="0"/>
              </a:spcBef>
              <a:spcAft>
                <a:spcPts val="800"/>
              </a:spcAft>
              <a:buClr>
                <a:srgbClr val="A2AAAD"/>
              </a:buClr>
              <a:buSzPct val="110000"/>
              <a:buFont typeface="Arial"/>
              <a:buChar char="•"/>
              <a:tabLst/>
              <a:defRPr sz="2133"/>
            </a:lvl4pPr>
            <a:lvl5pPr>
              <a:defRPr sz="1867"/>
            </a:lvl5pPr>
            <a:lvl6pPr>
              <a:defRPr sz="2400"/>
            </a:lvl6pPr>
            <a:lvl7pPr>
              <a:defRPr sz="2400"/>
            </a:lvl7pPr>
            <a:lvl8pPr>
              <a:defRPr sz="2400"/>
            </a:lvl8pPr>
            <a:lvl9pPr>
              <a:defRPr sz="2400"/>
            </a:lvl9pPr>
          </a:lstStyle>
          <a:p>
            <a:pPr marL="457189" marR="0" lvl="0" indent="-457189" algn="l" defTabSz="609585"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Click to edit Master text styles</a:t>
            </a:r>
          </a:p>
          <a:p>
            <a:pPr marL="457189" marR="0" lvl="1" indent="-457189" algn="l" defTabSz="609585"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Second level</a:t>
            </a:r>
          </a:p>
          <a:p>
            <a:pPr marL="457189" marR="0" lvl="2" indent="-457189" algn="l" defTabSz="609585"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Third level</a:t>
            </a:r>
          </a:p>
          <a:p>
            <a:pPr marL="457189" marR="0" lvl="3" indent="-457189" algn="l" defTabSz="609585"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Fourth level</a:t>
            </a:r>
          </a:p>
        </p:txBody>
      </p:sp>
      <p:sp>
        <p:nvSpPr>
          <p:cNvPr id="15" name="Rectangle 14"/>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728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icture Placeholder 7"/>
          <p:cNvSpPr>
            <a:spLocks noGrp="1"/>
          </p:cNvSpPr>
          <p:nvPr>
            <p:ph type="pic" sz="quarter" idx="10"/>
          </p:nvPr>
        </p:nvSpPr>
        <p:spPr>
          <a:xfrm>
            <a:off x="609600" y="4"/>
            <a:ext cx="11582400" cy="6857999"/>
          </a:xfrm>
        </p:spPr>
        <p:txBody>
          <a:bodyPr/>
          <a:lstStyle/>
          <a:p>
            <a:r>
              <a:rPr lang="en-US"/>
              <a:t>Click icon to add picture</a:t>
            </a: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8323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486967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a:off x="609600" y="0"/>
            <a:ext cx="4260069"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4869677" y="0"/>
            <a:ext cx="7318097"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5266163" y="1030657"/>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66163" y="3886200"/>
            <a:ext cx="6717635" cy="1752600"/>
          </a:xfrm>
        </p:spPr>
        <p:txBody>
          <a:bodyPr>
            <a:normAutofit/>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30373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486967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icture Placeholder 10"/>
          <p:cNvSpPr>
            <a:spLocks noGrp="1"/>
          </p:cNvSpPr>
          <p:nvPr>
            <p:ph type="pic" sz="quarter" idx="10"/>
          </p:nvPr>
        </p:nvSpPr>
        <p:spPr>
          <a:xfrm>
            <a:off x="609600" y="0"/>
            <a:ext cx="4266419" cy="6858000"/>
          </a:xfrm>
        </p:spPr>
        <p:txBody>
          <a:bodyPr/>
          <a:lstStyle/>
          <a:p>
            <a:r>
              <a:rPr lang="en-US"/>
              <a:t>Click icon to add picture</a:t>
            </a:r>
          </a:p>
        </p:txBody>
      </p:sp>
      <p:sp>
        <p:nvSpPr>
          <p:cNvPr id="9" name="Rectangle 8"/>
          <p:cNvSpPr/>
          <p:nvPr/>
        </p:nvSpPr>
        <p:spPr>
          <a:xfrm>
            <a:off x="4876800" y="0"/>
            <a:ext cx="7315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5266163" y="1030657"/>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66163" y="3886200"/>
            <a:ext cx="6717635" cy="1752600"/>
          </a:xfrm>
        </p:spPr>
        <p:txBody>
          <a:bodyPr>
            <a:normAutofit/>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4979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Image - Large">
    <p:spTree>
      <p:nvGrpSpPr>
        <p:cNvPr id="1" name=""/>
        <p:cNvGrpSpPr/>
        <p:nvPr/>
      </p:nvGrpSpPr>
      <p:grpSpPr>
        <a:xfrm>
          <a:off x="0" y="0"/>
          <a:ext cx="0" cy="0"/>
          <a:chOff x="0" y="0"/>
          <a:chExt cx="0" cy="0"/>
        </a:xfrm>
      </p:grpSpPr>
      <p:pic>
        <p:nvPicPr>
          <p:cNvPr id="10" name="JAX_Logo_Amination-1080p-29_97fps_white.mp4">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412859"/>
            <a:ext cx="12192000" cy="6858000"/>
          </a:xfrm>
          <a:prstGeom prst="rect">
            <a:avLst/>
          </a:prstGeom>
        </p:spPr>
      </p:pic>
      <p:pic>
        <p:nvPicPr>
          <p:cNvPr id="11" name="Picture 10" descr="Screen Shot 2016-01-21 at 9.41.53 AM.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16103" y="1941388"/>
            <a:ext cx="6789504" cy="3248365"/>
          </a:xfrm>
          <a:prstGeom prst="rect">
            <a:avLst/>
          </a:prstGeom>
        </p:spPr>
      </p:pic>
    </p:spTree>
    <p:extLst>
      <p:ext uri="{BB962C8B-B14F-4D97-AF65-F5344CB8AC3E}">
        <p14:creationId xmlns:p14="http://schemas.microsoft.com/office/powerpoint/2010/main" val="11904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mediacall" presetSubtype="0" fill="hold" nodeType="withEffect">
                                  <p:stCondLst>
                                    <p:cond delay="0"/>
                                  </p:stCondLst>
                                  <p:childTnLst>
                                    <p:cmd type="call" cmd="playFrom(0.0)">
                                      <p:cBhvr>
                                        <p:cTn id="8" dur="700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0"/>
                                        </p:tgtEl>
                                      </p:cBhvr>
                                    </p:cmd>
                                  </p:childTnLst>
                                </p:cTn>
                              </p:par>
                            </p:childTnLst>
                          </p:cTn>
                        </p:par>
                      </p:childTnLst>
                    </p:cTn>
                  </p:par>
                </p:childTnLst>
              </p:cTn>
              <p:nextCondLst>
                <p:cond evt="onClick" delay="0">
                  <p:tgtEl>
                    <p:spTgt spid="10"/>
                  </p:tgtEl>
                </p:cond>
              </p:nextCondLst>
            </p:seq>
            <p:video>
              <p:cMediaNode vol="80000">
                <p:cTn id="14" fill="hold" display="0">
                  <p:stCondLst>
                    <p:cond delay="indefinite"/>
                  </p:stCondLst>
                </p:cTn>
                <p:tgtEl>
                  <p:spTgt spid="10"/>
                </p:tgtEl>
              </p:cMediaNode>
            </p:video>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955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BB31CB-B320-4F40-A35F-7994A690DAFA}"/>
              </a:ext>
            </a:extLst>
          </p:cNvPr>
          <p:cNvSpPr>
            <a:spLocks noGrp="1"/>
          </p:cNvSpPr>
          <p:nvPr>
            <p:ph type="sldNum" sz="quarter" idx="10"/>
          </p:nvPr>
        </p:nvSpPr>
        <p:spPr/>
        <p:txBody>
          <a:bodyPr/>
          <a:lstStyle/>
          <a:p>
            <a:fld id="{24791E93-A2B7-0848-BDB4-10A6DF01D9B6}" type="slidenum">
              <a:rPr lang="en-US" smtClean="0"/>
              <a:pPr/>
              <a:t>‹#›</a:t>
            </a:fld>
            <a:endParaRPr lang="en-US" dirty="0"/>
          </a:p>
        </p:txBody>
      </p:sp>
    </p:spTree>
    <p:extLst>
      <p:ext uri="{BB962C8B-B14F-4D97-AF65-F5344CB8AC3E}">
        <p14:creationId xmlns:p14="http://schemas.microsoft.com/office/powerpoint/2010/main" val="270434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solidFill>
                  <a:srgbClr val="333F48"/>
                </a:solidFill>
              </a:rPr>
              <a:pPr/>
              <a:t>‹#›</a:t>
            </a:fld>
            <a:endParaRPr lang="en-US" dirty="0">
              <a:solidFill>
                <a:srgbClr val="333F48"/>
              </a:solidFill>
            </a:endParaRPr>
          </a:p>
        </p:txBody>
      </p:sp>
      <p:sp>
        <p:nvSpPr>
          <p:cNvPr id="5" name="Content Placeholder 4"/>
          <p:cNvSpPr>
            <a:spLocks noGrp="1"/>
          </p:cNvSpPr>
          <p:nvPr>
            <p:ph sz="quarter" idx="11"/>
          </p:nvPr>
        </p:nvSpPr>
        <p:spPr>
          <a:xfrm>
            <a:off x="1255259" y="1600201"/>
            <a:ext cx="509106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6677607" y="1600201"/>
            <a:ext cx="509106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10" name="Rectangle 9"/>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397105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1255257" y="1600201"/>
            <a:ext cx="9753600" cy="3657600"/>
          </a:xfrm>
        </p:spPr>
        <p:txBody>
          <a:bodyPr/>
          <a:lstStyle/>
          <a:p>
            <a:r>
              <a:rPr lang="en-US"/>
              <a:t>Click icon to add picture</a:t>
            </a:r>
            <a:endParaRPr lang="en-US" dirty="0"/>
          </a:p>
        </p:txBody>
      </p:sp>
      <p:sp>
        <p:nvSpPr>
          <p:cNvPr id="6"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solidFill>
                  <a:srgbClr val="333F48"/>
                </a:solidFill>
              </a:rPr>
              <a:pPr/>
              <a:t>‹#›</a:t>
            </a:fld>
            <a:endParaRPr lang="en-US" dirty="0">
              <a:solidFill>
                <a:srgbClr val="333F48"/>
              </a:solidFill>
            </a:endParaRPr>
          </a:p>
        </p:txBody>
      </p:sp>
      <p:sp>
        <p:nvSpPr>
          <p:cNvPr id="4" name="Text Placeholder 3"/>
          <p:cNvSpPr>
            <a:spLocks noGrp="1"/>
          </p:cNvSpPr>
          <p:nvPr>
            <p:ph type="body" sz="quarter" idx="11"/>
          </p:nvPr>
        </p:nvSpPr>
        <p:spPr>
          <a:xfrm>
            <a:off x="1267892" y="5399091"/>
            <a:ext cx="4713817" cy="444500"/>
          </a:xfrm>
        </p:spPr>
        <p:txBody>
          <a:bodyPr/>
          <a:lstStyle>
            <a:lvl1pPr marL="0" indent="0">
              <a:buFont typeface="Arial"/>
              <a:buNone/>
              <a:defRPr sz="1867">
                <a:solidFill>
                  <a:schemeClr val="tx2"/>
                </a:solidFill>
              </a:defRPr>
            </a:lvl1pPr>
          </a:lstStyle>
          <a:p>
            <a:pPr lvl="0"/>
            <a:r>
              <a:rPr lang="en-US"/>
              <a:t>Click to edit Master text styles</a:t>
            </a: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10" name="Rectangle 9"/>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294675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solidFill>
                  <a:srgbClr val="333F48"/>
                </a:solidFill>
              </a:rPr>
              <a:pPr/>
              <a:t>‹#›</a:t>
            </a:fld>
            <a:endParaRPr lang="en-US" dirty="0">
              <a:solidFill>
                <a:srgbClr val="333F48"/>
              </a:solidFill>
            </a:endParaRPr>
          </a:p>
        </p:txBody>
      </p:sp>
      <p:sp>
        <p:nvSpPr>
          <p:cNvPr id="8" name="Rectangle 7"/>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422284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p:cNvSpPr>
            <a:spLocks noGrp="1"/>
          </p:cNvSpPr>
          <p:nvPr>
            <p:ph type="title"/>
          </p:nvPr>
        </p:nvSpPr>
        <p:spPr/>
        <p:txBody>
          <a:bodyPr anchor="t"/>
          <a:lstStyle/>
          <a:p>
            <a:r>
              <a:rPr lang="en-US"/>
              <a:t>Click to edit Master title style</a:t>
            </a:r>
            <a:endParaRPr lang="en-US" dirty="0"/>
          </a:p>
        </p:txBody>
      </p:sp>
      <p:sp>
        <p:nvSpPr>
          <p:cNvPr id="8" name="Rectangle 7"/>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340825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with bullets">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6" name="Picture Placeholder 5"/>
          <p:cNvSpPr>
            <a:spLocks noGrp="1"/>
          </p:cNvSpPr>
          <p:nvPr>
            <p:ph type="pic" sz="quarter" idx="10"/>
          </p:nvPr>
        </p:nvSpPr>
        <p:spPr>
          <a:xfrm>
            <a:off x="609600" y="6"/>
            <a:ext cx="6705600" cy="6857999"/>
          </a:xfrm>
        </p:spPr>
        <p:txBody>
          <a:bodyPr/>
          <a:lstStyle/>
          <a:p>
            <a:r>
              <a:rPr lang="en-US"/>
              <a:t>Click icon to add picture</a:t>
            </a:r>
            <a:endParaRPr lang="en-US" dirty="0"/>
          </a:p>
        </p:txBody>
      </p:sp>
      <p:sp>
        <p:nvSpPr>
          <p:cNvPr id="12" name="Content Placeholder 2"/>
          <p:cNvSpPr>
            <a:spLocks noGrp="1"/>
          </p:cNvSpPr>
          <p:nvPr>
            <p:ph sz="half" idx="11"/>
          </p:nvPr>
        </p:nvSpPr>
        <p:spPr>
          <a:xfrm>
            <a:off x="7501467" y="914404"/>
            <a:ext cx="4267200" cy="5173663"/>
          </a:xfrm>
        </p:spPr>
        <p:txBody>
          <a:bodyPr/>
          <a:lstStyle>
            <a:lvl1pPr marL="457178" marR="0" indent="-457178" algn="l" defTabSz="609570" rtl="0" eaLnBrk="1" fontAlgn="auto" latinLnBrk="0" hangingPunct="1">
              <a:lnSpc>
                <a:spcPct val="102000"/>
              </a:lnSpc>
              <a:spcBef>
                <a:spcPts val="800"/>
              </a:spcBef>
              <a:spcAft>
                <a:spcPts val="1867"/>
              </a:spcAft>
              <a:buClrTx/>
              <a:buSzPct val="100000"/>
              <a:buFontTx/>
              <a:buBlip>
                <a:blip r:embed="rId2"/>
              </a:buBlip>
              <a:tabLst/>
              <a:defRPr sz="3200"/>
            </a:lvl1pPr>
            <a:lvl2pPr marL="916472" marR="0" indent="-459295" algn="l" defTabSz="609570" rtl="0" eaLnBrk="1" fontAlgn="auto" latinLnBrk="0" hangingPunct="1">
              <a:lnSpc>
                <a:spcPct val="100000"/>
              </a:lnSpc>
              <a:spcBef>
                <a:spcPts val="0"/>
              </a:spcBef>
              <a:spcAft>
                <a:spcPts val="800"/>
              </a:spcAft>
              <a:buClr>
                <a:srgbClr val="A2AAAD"/>
              </a:buClr>
              <a:buSzPct val="120000"/>
              <a:buFont typeface="Courier New"/>
              <a:buChar char="o"/>
              <a:tabLst/>
              <a:defRPr sz="2667"/>
            </a:lvl2pPr>
            <a:lvl3pPr marL="1373648" marR="0" indent="-457178" algn="l" defTabSz="609570" rtl="0" eaLnBrk="1" fontAlgn="auto" latinLnBrk="0" hangingPunct="1">
              <a:lnSpc>
                <a:spcPct val="100000"/>
              </a:lnSpc>
              <a:spcBef>
                <a:spcPts val="0"/>
              </a:spcBef>
              <a:spcAft>
                <a:spcPts val="800"/>
              </a:spcAft>
              <a:buClrTx/>
              <a:buSzPct val="100000"/>
              <a:buFontTx/>
              <a:buBlip>
                <a:blip r:embed="rId3"/>
              </a:buBlip>
              <a:tabLst/>
              <a:defRPr sz="2133"/>
            </a:lvl3pPr>
            <a:lvl4pPr marL="1678433" marR="0" indent="-304784" algn="l" defTabSz="609570" rtl="0" eaLnBrk="1" fontAlgn="auto" latinLnBrk="0" hangingPunct="1">
              <a:lnSpc>
                <a:spcPct val="100000"/>
              </a:lnSpc>
              <a:spcBef>
                <a:spcPts val="0"/>
              </a:spcBef>
              <a:spcAft>
                <a:spcPts val="800"/>
              </a:spcAft>
              <a:buClr>
                <a:srgbClr val="A2AAAD"/>
              </a:buClr>
              <a:buSzPct val="110000"/>
              <a:buFont typeface="Arial"/>
              <a:buChar char="•"/>
              <a:tabLst/>
              <a:defRPr sz="2133"/>
            </a:lvl4pPr>
            <a:lvl5pPr>
              <a:defRPr sz="1867"/>
            </a:lvl5pPr>
            <a:lvl6pPr>
              <a:defRPr sz="2400"/>
            </a:lvl6pPr>
            <a:lvl7pPr>
              <a:defRPr sz="2400"/>
            </a:lvl7pPr>
            <a:lvl8pPr>
              <a:defRPr sz="2400"/>
            </a:lvl8pPr>
            <a:lvl9pPr>
              <a:defRPr sz="2400"/>
            </a:lvl9pPr>
          </a:lstStyle>
          <a:p>
            <a:pPr marL="457178" marR="0" lvl="0" indent="-457178" algn="l" defTabSz="609570"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Click to edit Master text styles</a:t>
            </a:r>
          </a:p>
          <a:p>
            <a:pPr marL="457178" marR="0" lvl="1" indent="-457178" algn="l" defTabSz="609570"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Second level</a:t>
            </a:r>
          </a:p>
          <a:p>
            <a:pPr marL="457178" marR="0" lvl="2" indent="-457178" algn="l" defTabSz="609570"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Third level</a:t>
            </a:r>
          </a:p>
          <a:p>
            <a:pPr marL="457178" marR="0" lvl="3" indent="-457178" algn="l" defTabSz="609570"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Fourth level</a:t>
            </a:r>
          </a:p>
        </p:txBody>
      </p:sp>
      <p:sp>
        <p:nvSpPr>
          <p:cNvPr id="15" name="Rectangle 14"/>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16" name="Rectangle 15"/>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160615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8" name="Picture Placeholder 7"/>
          <p:cNvSpPr>
            <a:spLocks noGrp="1"/>
          </p:cNvSpPr>
          <p:nvPr>
            <p:ph type="pic" sz="quarter" idx="10"/>
          </p:nvPr>
        </p:nvSpPr>
        <p:spPr>
          <a:xfrm>
            <a:off x="609600" y="6"/>
            <a:ext cx="11582400" cy="6857999"/>
          </a:xfrm>
        </p:spPr>
        <p:txBody>
          <a:bodyPr/>
          <a:lstStyle/>
          <a:p>
            <a:r>
              <a:rPr lang="en-US"/>
              <a:t>Click icon to add picture</a:t>
            </a: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89056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486967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13" name="Rectangle 12"/>
          <p:cNvSpPr/>
          <p:nvPr userDrawn="1"/>
        </p:nvSpPr>
        <p:spPr>
          <a:xfrm>
            <a:off x="609600" y="0"/>
            <a:ext cx="4260069"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9" name="Rectangle 8"/>
          <p:cNvSpPr/>
          <p:nvPr userDrawn="1"/>
        </p:nvSpPr>
        <p:spPr>
          <a:xfrm>
            <a:off x="4869678" y="0"/>
            <a:ext cx="7318097"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p:cNvSpPr>
            <a:spLocks noGrp="1"/>
          </p:cNvSpPr>
          <p:nvPr>
            <p:ph type="ctrTitle" hasCustomPrompt="1"/>
          </p:nvPr>
        </p:nvSpPr>
        <p:spPr>
          <a:xfrm>
            <a:off x="5266164" y="1030658"/>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66164" y="3886200"/>
            <a:ext cx="6717635" cy="1752600"/>
          </a:xfrm>
        </p:spPr>
        <p:txBody>
          <a:bodyPr>
            <a:normAutofit/>
          </a:bodyPr>
          <a:lstStyle>
            <a:lvl1pPr marL="0" indent="0" algn="l">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8450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8.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5264" y="274639"/>
            <a:ext cx="10513409" cy="1143000"/>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255264" y="1600201"/>
            <a:ext cx="10513409" cy="4525963"/>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10755186" y="6588259"/>
            <a:ext cx="538956" cy="2117"/>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pPr defTabSz="609570"/>
            <a:fld id="{24791E93-A2B7-0848-BDB4-10A6DF01D9B6}" type="slidenum">
              <a:rPr lang="en-US" smtClean="0">
                <a:solidFill>
                  <a:srgbClr val="333F48"/>
                </a:solidFill>
              </a:rPr>
              <a:pPr defTabSz="609570"/>
              <a:t>‹#›</a:t>
            </a:fld>
            <a:endParaRPr lang="en-US" dirty="0">
              <a:solidFill>
                <a:srgbClr val="333F48"/>
              </a:solidFill>
            </a:endParaRPr>
          </a:p>
        </p:txBody>
      </p:sp>
      <p:cxnSp>
        <p:nvCxnSpPr>
          <p:cNvPr id="10" name="Straight Connector 9"/>
          <p:cNvCxnSpPr/>
          <p:nvPr/>
        </p:nvCxnSpPr>
        <p:spPr>
          <a:xfrm rot="5400000">
            <a:off x="10755186" y="6588259"/>
            <a:ext cx="538956" cy="2117"/>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Picture 14" descr="FooterText.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00488" y="6407152"/>
            <a:ext cx="2081853" cy="152405"/>
          </a:xfrm>
          <a:prstGeom prst="rect">
            <a:avLst/>
          </a:prstGeom>
        </p:spPr>
      </p:pic>
      <p:pic>
        <p:nvPicPr>
          <p:cNvPr id="9" name="Picture 8" descr="bugs-01.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97078" y="6168810"/>
            <a:ext cx="938721" cy="559657"/>
          </a:xfrm>
          <a:prstGeom prst="rect">
            <a:avLst/>
          </a:prstGeom>
        </p:spPr>
      </p:pic>
    </p:spTree>
    <p:extLst>
      <p:ext uri="{BB962C8B-B14F-4D97-AF65-F5344CB8AC3E}">
        <p14:creationId xmlns:p14="http://schemas.microsoft.com/office/powerpoint/2010/main" val="141838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609570" rtl="0" eaLnBrk="1" latinLnBrk="0" hangingPunct="1">
        <a:spcBef>
          <a:spcPct val="0"/>
        </a:spcBef>
        <a:buNone/>
        <a:defRPr sz="4800" b="1" kern="1200">
          <a:solidFill>
            <a:schemeClr val="accent1"/>
          </a:solidFill>
          <a:latin typeface="Arial"/>
          <a:ea typeface="+mj-ea"/>
          <a:cs typeface="Arial"/>
        </a:defRPr>
      </a:lvl1pPr>
    </p:titleStyle>
    <p:bodyStyle>
      <a:lvl1pPr marL="457178" indent="-457178" algn="l" defTabSz="609570" rtl="0" eaLnBrk="1" latinLnBrk="0" hangingPunct="1">
        <a:lnSpc>
          <a:spcPct val="102000"/>
        </a:lnSpc>
        <a:spcBef>
          <a:spcPts val="800"/>
        </a:spcBef>
        <a:spcAft>
          <a:spcPts val="1867"/>
        </a:spcAft>
        <a:buClrTx/>
        <a:buSzPct val="110000"/>
        <a:buFontTx/>
        <a:buBlip>
          <a:blip r:embed="rId17"/>
        </a:buBlip>
        <a:defRPr sz="3200" kern="1200">
          <a:solidFill>
            <a:schemeClr val="tx2"/>
          </a:solidFill>
          <a:latin typeface="Arial"/>
          <a:ea typeface="+mn-ea"/>
          <a:cs typeface="Arial"/>
        </a:defRPr>
      </a:lvl1pPr>
      <a:lvl2pPr marL="916472" indent="-459295" algn="l" defTabSz="609570" rtl="0" eaLnBrk="1" latinLnBrk="0" hangingPunct="1">
        <a:lnSpc>
          <a:spcPct val="100000"/>
        </a:lnSpc>
        <a:spcBef>
          <a:spcPts val="0"/>
        </a:spcBef>
        <a:spcAft>
          <a:spcPts val="800"/>
        </a:spcAft>
        <a:buClr>
          <a:srgbClr val="A2AAAD"/>
        </a:buClr>
        <a:buSzPct val="120000"/>
        <a:buFont typeface="Courier New"/>
        <a:buChar char="o"/>
        <a:defRPr sz="2667" kern="1200">
          <a:solidFill>
            <a:schemeClr val="tx2"/>
          </a:solidFill>
          <a:latin typeface="Arial"/>
          <a:ea typeface="+mn-ea"/>
          <a:cs typeface="Arial"/>
        </a:defRPr>
      </a:lvl2pPr>
      <a:lvl3pPr marL="1373648" indent="-457178" algn="l" defTabSz="609570" rtl="0" eaLnBrk="1" latinLnBrk="0" hangingPunct="1">
        <a:lnSpc>
          <a:spcPct val="100000"/>
        </a:lnSpc>
        <a:spcBef>
          <a:spcPts val="0"/>
        </a:spcBef>
        <a:spcAft>
          <a:spcPts val="800"/>
        </a:spcAft>
        <a:buSzPct val="100000"/>
        <a:buFontTx/>
        <a:buBlip>
          <a:blip r:embed="rId18"/>
        </a:buBlip>
        <a:defRPr sz="2133" kern="1200">
          <a:solidFill>
            <a:schemeClr val="tx2"/>
          </a:solidFill>
          <a:latin typeface="Arial"/>
          <a:ea typeface="+mn-ea"/>
          <a:cs typeface="Arial"/>
        </a:defRPr>
      </a:lvl3pPr>
      <a:lvl4pPr marL="1678433" indent="-304784" algn="l" defTabSz="609570" rtl="0" eaLnBrk="1" latinLnBrk="0" hangingPunct="1">
        <a:lnSpc>
          <a:spcPct val="100000"/>
        </a:lnSpc>
        <a:spcBef>
          <a:spcPts val="0"/>
        </a:spcBef>
        <a:spcAft>
          <a:spcPts val="800"/>
        </a:spcAft>
        <a:buClr>
          <a:srgbClr val="A2AAAD"/>
        </a:buClr>
        <a:buSzPct val="110000"/>
        <a:buFont typeface="Arial"/>
        <a:buChar char="•"/>
        <a:defRPr sz="2133" kern="1200">
          <a:solidFill>
            <a:schemeClr val="tx2"/>
          </a:solidFill>
          <a:latin typeface="Arial"/>
          <a:ea typeface="+mn-ea"/>
          <a:cs typeface="Arial"/>
        </a:defRPr>
      </a:lvl4pPr>
      <a:lvl5pPr marL="1985334" indent="-306903" algn="l" defTabSz="609570" rtl="0" eaLnBrk="1" latinLnBrk="0" hangingPunct="1">
        <a:lnSpc>
          <a:spcPct val="104000"/>
        </a:lnSpc>
        <a:spcBef>
          <a:spcPts val="0"/>
        </a:spcBef>
        <a:spcAft>
          <a:spcPts val="1067"/>
        </a:spcAft>
        <a:buClr>
          <a:schemeClr val="bg2"/>
        </a:buClr>
        <a:buFont typeface="Arial"/>
        <a:buNone/>
        <a:defRPr sz="2133" kern="1200">
          <a:solidFill>
            <a:schemeClr val="tx2"/>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5262" y="274639"/>
            <a:ext cx="10513409" cy="1143000"/>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255262" y="1600201"/>
            <a:ext cx="10513409" cy="4525963"/>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10755185" y="6588258"/>
            <a:ext cx="538956" cy="2117"/>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cxnSp>
        <p:nvCxnSpPr>
          <p:cNvPr id="10" name="Straight Connector 9"/>
          <p:cNvCxnSpPr/>
          <p:nvPr/>
        </p:nvCxnSpPr>
        <p:spPr>
          <a:xfrm rot="5400000">
            <a:off x="10755185" y="6588258"/>
            <a:ext cx="538956" cy="2117"/>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Picture 14" descr="FooterText.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00487" y="6407152"/>
            <a:ext cx="2081853" cy="152405"/>
          </a:xfrm>
          <a:prstGeom prst="rect">
            <a:avLst/>
          </a:prstGeom>
        </p:spPr>
      </p:pic>
      <p:pic>
        <p:nvPicPr>
          <p:cNvPr id="9" name="Picture 8" descr="bugs-01.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97077" y="6168809"/>
            <a:ext cx="938721" cy="559657"/>
          </a:xfrm>
          <a:prstGeom prst="rect">
            <a:avLst/>
          </a:prstGeom>
        </p:spPr>
      </p:pic>
    </p:spTree>
    <p:extLst>
      <p:ext uri="{BB962C8B-B14F-4D97-AF65-F5344CB8AC3E}">
        <p14:creationId xmlns:p14="http://schemas.microsoft.com/office/powerpoint/2010/main" val="23926603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defTabSz="609585" rtl="0" eaLnBrk="1" latinLnBrk="0" hangingPunct="1">
        <a:spcBef>
          <a:spcPct val="0"/>
        </a:spcBef>
        <a:buNone/>
        <a:defRPr sz="4800" b="1" kern="1200">
          <a:solidFill>
            <a:schemeClr val="accent1"/>
          </a:solidFill>
          <a:latin typeface="Arial"/>
          <a:ea typeface="+mj-ea"/>
          <a:cs typeface="Arial"/>
        </a:defRPr>
      </a:lvl1pPr>
    </p:titleStyle>
    <p:bodyStyle>
      <a:lvl1pPr marL="457189" indent="-457189" algn="l" defTabSz="609585" rtl="0" eaLnBrk="1" latinLnBrk="0" hangingPunct="1">
        <a:lnSpc>
          <a:spcPct val="102000"/>
        </a:lnSpc>
        <a:spcBef>
          <a:spcPts val="800"/>
        </a:spcBef>
        <a:spcAft>
          <a:spcPts val="1867"/>
        </a:spcAft>
        <a:buClrTx/>
        <a:buSzPct val="110000"/>
        <a:buFontTx/>
        <a:buBlip>
          <a:blip r:embed="rId17"/>
        </a:buBlip>
        <a:defRPr sz="3200" kern="1200">
          <a:solidFill>
            <a:schemeClr val="tx2"/>
          </a:solidFill>
          <a:latin typeface="Arial"/>
          <a:ea typeface="+mn-ea"/>
          <a:cs typeface="Arial"/>
        </a:defRPr>
      </a:lvl1pPr>
      <a:lvl2pPr marL="916494" indent="-459306" algn="l" defTabSz="609585" rtl="0" eaLnBrk="1" latinLnBrk="0" hangingPunct="1">
        <a:lnSpc>
          <a:spcPct val="100000"/>
        </a:lnSpc>
        <a:spcBef>
          <a:spcPts val="0"/>
        </a:spcBef>
        <a:spcAft>
          <a:spcPts val="800"/>
        </a:spcAft>
        <a:buClr>
          <a:srgbClr val="A2AAAD"/>
        </a:buClr>
        <a:buSzPct val="120000"/>
        <a:buFont typeface="Courier New"/>
        <a:buChar char="o"/>
        <a:defRPr sz="2667" kern="1200">
          <a:solidFill>
            <a:schemeClr val="tx2"/>
          </a:solidFill>
          <a:latin typeface="Arial"/>
          <a:ea typeface="+mn-ea"/>
          <a:cs typeface="Arial"/>
        </a:defRPr>
      </a:lvl2pPr>
      <a:lvl3pPr marL="1373683" indent="-457189" algn="l" defTabSz="609585" rtl="0" eaLnBrk="1" latinLnBrk="0" hangingPunct="1">
        <a:lnSpc>
          <a:spcPct val="100000"/>
        </a:lnSpc>
        <a:spcBef>
          <a:spcPts val="0"/>
        </a:spcBef>
        <a:spcAft>
          <a:spcPts val="800"/>
        </a:spcAft>
        <a:buSzPct val="100000"/>
        <a:buFontTx/>
        <a:buBlip>
          <a:blip r:embed="rId18"/>
        </a:buBlip>
        <a:defRPr sz="2133" kern="1200">
          <a:solidFill>
            <a:schemeClr val="tx2"/>
          </a:solidFill>
          <a:latin typeface="Arial"/>
          <a:ea typeface="+mn-ea"/>
          <a:cs typeface="Arial"/>
        </a:defRPr>
      </a:lvl3pPr>
      <a:lvl4pPr marL="1678475" indent="-304792" algn="l" defTabSz="609585" rtl="0" eaLnBrk="1" latinLnBrk="0" hangingPunct="1">
        <a:lnSpc>
          <a:spcPct val="100000"/>
        </a:lnSpc>
        <a:spcBef>
          <a:spcPts val="0"/>
        </a:spcBef>
        <a:spcAft>
          <a:spcPts val="800"/>
        </a:spcAft>
        <a:buClr>
          <a:srgbClr val="A2AAAD"/>
        </a:buClr>
        <a:buSzPct val="110000"/>
        <a:buFont typeface="Arial"/>
        <a:buChar char="•"/>
        <a:defRPr sz="2133" kern="1200">
          <a:solidFill>
            <a:schemeClr val="tx2"/>
          </a:solidFill>
          <a:latin typeface="Arial"/>
          <a:ea typeface="+mn-ea"/>
          <a:cs typeface="Arial"/>
        </a:defRPr>
      </a:lvl4pPr>
      <a:lvl5pPr marL="1985384" indent="-306910" algn="l" defTabSz="609585" rtl="0" eaLnBrk="1" latinLnBrk="0" hangingPunct="1">
        <a:lnSpc>
          <a:spcPct val="104000"/>
        </a:lnSpc>
        <a:spcBef>
          <a:spcPts val="0"/>
        </a:spcBef>
        <a:spcAft>
          <a:spcPts val="1067"/>
        </a:spcAft>
        <a:buClr>
          <a:schemeClr val="bg2"/>
        </a:buClr>
        <a:buFont typeface="Arial"/>
        <a:buNone/>
        <a:defRPr sz="2133" kern="1200">
          <a:solidFill>
            <a:schemeClr val="tx2"/>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5.tif"/><Relationship Id="rId1" Type="http://schemas.openxmlformats.org/officeDocument/2006/relationships/slideLayout" Target="../slideLayouts/slideLayout5.xml"/><Relationship Id="rId5" Type="http://schemas.openxmlformats.org/officeDocument/2006/relationships/image" Target="../media/image18.tif"/><Relationship Id="rId4" Type="http://schemas.openxmlformats.org/officeDocument/2006/relationships/image" Target="../media/image17.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B200-8810-4D24-8839-73C3E218F7A0}"/>
              </a:ext>
            </a:extLst>
          </p:cNvPr>
          <p:cNvSpPr>
            <a:spLocks noGrp="1"/>
          </p:cNvSpPr>
          <p:nvPr>
            <p:ph type="ctrTitle"/>
          </p:nvPr>
        </p:nvSpPr>
        <p:spPr/>
        <p:txBody>
          <a:bodyPr/>
          <a:lstStyle/>
          <a:p>
            <a:pPr algn="ctr"/>
            <a:r>
              <a:rPr lang="en-US" dirty="0"/>
              <a:t>Chen Delivery Validation Study Report</a:t>
            </a:r>
          </a:p>
        </p:txBody>
      </p:sp>
      <p:sp>
        <p:nvSpPr>
          <p:cNvPr id="3" name="Subtitle 2">
            <a:extLst>
              <a:ext uri="{FF2B5EF4-FFF2-40B4-BE49-F238E27FC236}">
                <a16:creationId xmlns:a16="http://schemas.microsoft.com/office/drawing/2014/main" id="{E2A8A174-0090-48D5-B05C-3E470984FA41}"/>
              </a:ext>
            </a:extLst>
          </p:cNvPr>
          <p:cNvSpPr>
            <a:spLocks noGrp="1"/>
          </p:cNvSpPr>
          <p:nvPr>
            <p:ph type="subTitle" idx="1"/>
          </p:nvPr>
        </p:nvSpPr>
        <p:spPr>
          <a:xfrm>
            <a:off x="999745" y="3886200"/>
            <a:ext cx="6717635" cy="2342072"/>
          </a:xfrm>
        </p:spPr>
        <p:txBody>
          <a:bodyPr>
            <a:normAutofit fontScale="77500" lnSpcReduction="20000"/>
          </a:bodyPr>
          <a:lstStyle/>
          <a:p>
            <a:pPr algn="ctr"/>
            <a:r>
              <a:rPr lang="en-US" dirty="0"/>
              <a:t>JAX Small Animal Testing Center</a:t>
            </a:r>
          </a:p>
          <a:p>
            <a:pPr algn="ctr"/>
            <a:r>
              <a:rPr lang="en-US" dirty="0"/>
              <a:t>Somatic Cell Gene Editing Consortium</a:t>
            </a:r>
          </a:p>
          <a:p>
            <a:pPr algn="ctr"/>
            <a:r>
              <a:rPr lang="en-US" dirty="0"/>
              <a:t>May 2021</a:t>
            </a:r>
          </a:p>
          <a:p>
            <a:pPr algn="ctr"/>
            <a:r>
              <a:rPr lang="en-US" dirty="0"/>
              <a:t>S. Murray, C. Lutz, K. Snow</a:t>
            </a:r>
          </a:p>
          <a:p>
            <a:pPr algn="ctr"/>
            <a:endParaRPr lang="en-US" dirty="0"/>
          </a:p>
          <a:p>
            <a:pPr algn="ctr"/>
            <a:endParaRPr lang="en-US" dirty="0"/>
          </a:p>
        </p:txBody>
      </p:sp>
    </p:spTree>
    <p:extLst>
      <p:ext uri="{BB962C8B-B14F-4D97-AF65-F5344CB8AC3E}">
        <p14:creationId xmlns:p14="http://schemas.microsoft.com/office/powerpoint/2010/main" val="107088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AAE0-C1F9-451B-8673-BE421C068579}"/>
              </a:ext>
            </a:extLst>
          </p:cNvPr>
          <p:cNvSpPr>
            <a:spLocks noGrp="1"/>
          </p:cNvSpPr>
          <p:nvPr>
            <p:ph type="title"/>
          </p:nvPr>
        </p:nvSpPr>
        <p:spPr/>
        <p:txBody>
          <a:bodyPr anchor="t"/>
          <a:lstStyle/>
          <a:p>
            <a:r>
              <a:rPr lang="en-US" sz="3733" dirty="0"/>
              <a:t>Repeat injections- April 2021</a:t>
            </a:r>
          </a:p>
        </p:txBody>
      </p:sp>
      <p:sp>
        <p:nvSpPr>
          <p:cNvPr id="3" name="Slide Number Placeholder 2">
            <a:extLst>
              <a:ext uri="{FF2B5EF4-FFF2-40B4-BE49-F238E27FC236}">
                <a16:creationId xmlns:a16="http://schemas.microsoft.com/office/drawing/2014/main" id="{674D85F4-68E6-4390-BEC2-7E6CABEED8A9}"/>
              </a:ext>
            </a:extLst>
          </p:cNvPr>
          <p:cNvSpPr>
            <a:spLocks noGrp="1"/>
          </p:cNvSpPr>
          <p:nvPr>
            <p:ph type="sldNum" sz="quarter" idx="4"/>
          </p:nvPr>
        </p:nvSpPr>
        <p:spPr/>
        <p:txBody>
          <a:bodyPr/>
          <a:lstStyle/>
          <a:p>
            <a:pPr defTabSz="609585"/>
            <a:fld id="{24791E93-A2B7-0848-BDB4-10A6DF01D9B6}" type="slidenum">
              <a:rPr lang="en-US">
                <a:solidFill>
                  <a:srgbClr val="333F48"/>
                </a:solidFill>
              </a:rPr>
              <a:pPr defTabSz="609585"/>
              <a:t>10</a:t>
            </a:fld>
            <a:endParaRPr lang="en-US" dirty="0">
              <a:solidFill>
                <a:srgbClr val="333F48"/>
              </a:solidFill>
            </a:endParaRPr>
          </a:p>
        </p:txBody>
      </p:sp>
      <p:graphicFrame>
        <p:nvGraphicFramePr>
          <p:cNvPr id="5" name="Content Placeholder 4">
            <a:extLst>
              <a:ext uri="{FF2B5EF4-FFF2-40B4-BE49-F238E27FC236}">
                <a16:creationId xmlns:a16="http://schemas.microsoft.com/office/drawing/2014/main" id="{0AE67D46-6B62-4986-9E6C-F4DDCE0B84DF}"/>
              </a:ext>
            </a:extLst>
          </p:cNvPr>
          <p:cNvGraphicFramePr>
            <a:graphicFrameLocks/>
          </p:cNvGraphicFramePr>
          <p:nvPr/>
        </p:nvGraphicFramePr>
        <p:xfrm>
          <a:off x="1000027" y="1787210"/>
          <a:ext cx="10380136" cy="699789"/>
        </p:xfrm>
        <a:graphic>
          <a:graphicData uri="http://schemas.openxmlformats.org/drawingml/2006/table">
            <a:tbl>
              <a:tblPr firstRow="1" bandRow="1">
                <a:tableStyleId>{5C22544A-7EE6-4342-B048-85BDC9FD1C3A}</a:tableStyleId>
              </a:tblPr>
              <a:tblGrid>
                <a:gridCol w="609791">
                  <a:extLst>
                    <a:ext uri="{9D8B030D-6E8A-4147-A177-3AD203B41FA5}">
                      <a16:colId xmlns:a16="http://schemas.microsoft.com/office/drawing/2014/main" val="20000"/>
                    </a:ext>
                  </a:extLst>
                </a:gridCol>
                <a:gridCol w="1420427">
                  <a:extLst>
                    <a:ext uri="{9D8B030D-6E8A-4147-A177-3AD203B41FA5}">
                      <a16:colId xmlns:a16="http://schemas.microsoft.com/office/drawing/2014/main" val="20001"/>
                    </a:ext>
                  </a:extLst>
                </a:gridCol>
                <a:gridCol w="1160016">
                  <a:extLst>
                    <a:ext uri="{9D8B030D-6E8A-4147-A177-3AD203B41FA5}">
                      <a16:colId xmlns:a16="http://schemas.microsoft.com/office/drawing/2014/main" val="20002"/>
                    </a:ext>
                  </a:extLst>
                </a:gridCol>
                <a:gridCol w="3255145">
                  <a:extLst>
                    <a:ext uri="{9D8B030D-6E8A-4147-A177-3AD203B41FA5}">
                      <a16:colId xmlns:a16="http://schemas.microsoft.com/office/drawing/2014/main" val="20003"/>
                    </a:ext>
                  </a:extLst>
                </a:gridCol>
                <a:gridCol w="1609817">
                  <a:extLst>
                    <a:ext uri="{9D8B030D-6E8A-4147-A177-3AD203B41FA5}">
                      <a16:colId xmlns:a16="http://schemas.microsoft.com/office/drawing/2014/main" val="20004"/>
                    </a:ext>
                  </a:extLst>
                </a:gridCol>
                <a:gridCol w="1253620">
                  <a:extLst>
                    <a:ext uri="{9D8B030D-6E8A-4147-A177-3AD203B41FA5}">
                      <a16:colId xmlns:a16="http://schemas.microsoft.com/office/drawing/2014/main" val="20005"/>
                    </a:ext>
                  </a:extLst>
                </a:gridCol>
                <a:gridCol w="1071320">
                  <a:extLst>
                    <a:ext uri="{9D8B030D-6E8A-4147-A177-3AD203B41FA5}">
                      <a16:colId xmlns:a16="http://schemas.microsoft.com/office/drawing/2014/main" val="20006"/>
                    </a:ext>
                  </a:extLst>
                </a:gridCol>
              </a:tblGrid>
              <a:tr h="262571">
                <a:tc>
                  <a:txBody>
                    <a:bodyPr/>
                    <a:lstStyle/>
                    <a:p>
                      <a:pPr marL="0" marR="0">
                        <a:lnSpc>
                          <a:spcPct val="115000"/>
                        </a:lnSpc>
                        <a:spcBef>
                          <a:spcPts val="0"/>
                        </a:spcBef>
                        <a:spcAft>
                          <a:spcPts val="0"/>
                        </a:spcAft>
                      </a:pPr>
                      <a:r>
                        <a:rPr lang="en-US" sz="1300" dirty="0">
                          <a:effectLst/>
                        </a:rPr>
                        <a:t>Arm</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ROA</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Mice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Test Article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Concentration</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Freq.</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Mouse age</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0"/>
                  </a:ext>
                </a:extLst>
              </a:tr>
              <a:tr h="218609">
                <a:tc>
                  <a:txBody>
                    <a:bodyPr/>
                    <a:lstStyle/>
                    <a:p>
                      <a:pPr marL="0" marR="0">
                        <a:lnSpc>
                          <a:spcPct val="115000"/>
                        </a:lnSpc>
                        <a:spcBef>
                          <a:spcPts val="0"/>
                        </a:spcBef>
                        <a:spcAft>
                          <a:spcPts val="0"/>
                        </a:spcAft>
                      </a:pPr>
                      <a:r>
                        <a:rPr lang="en-US" sz="1300" dirty="0">
                          <a:effectLst/>
                          <a:latin typeface="+mn-lt"/>
                        </a:rPr>
                        <a:t>1</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canalostomy</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4 (4M)</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ea typeface="MS Mincho" panose="02020609040205080304" pitchFamily="49" charset="-128"/>
                          <a:cs typeface="Times New Roman" panose="02020603050405020304" pitchFamily="18" charset="0"/>
                        </a:rPr>
                        <a:t>AAV9-GFP-Cre</a:t>
                      </a:r>
                    </a:p>
                  </a:txBody>
                  <a:tcPr marT="0" marB="0"/>
                </a:tc>
                <a:tc>
                  <a:txBody>
                    <a:bodyPr/>
                    <a:lstStyle/>
                    <a:p>
                      <a:pPr marL="0" marR="0">
                        <a:lnSpc>
                          <a:spcPct val="115000"/>
                        </a:lnSpc>
                        <a:spcBef>
                          <a:spcPts val="0"/>
                        </a:spcBef>
                        <a:spcAft>
                          <a:spcPts val="0"/>
                        </a:spcAft>
                      </a:pPr>
                      <a:r>
                        <a:rPr lang="en-US" sz="1300" dirty="0">
                          <a:effectLst/>
                        </a:rPr>
                        <a:t>1.4 E11 vg,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 month</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1"/>
                  </a:ext>
                </a:extLst>
              </a:tr>
              <a:tr h="218609">
                <a:tc>
                  <a:txBody>
                    <a:bodyPr/>
                    <a:lstStyle/>
                    <a:p>
                      <a:pPr marL="0" marR="0">
                        <a:lnSpc>
                          <a:spcPct val="115000"/>
                        </a:lnSpc>
                        <a:spcBef>
                          <a:spcPts val="0"/>
                        </a:spcBef>
                        <a:spcAft>
                          <a:spcPts val="0"/>
                        </a:spcAft>
                      </a:pPr>
                      <a:r>
                        <a:rPr lang="en-US" sz="1300" dirty="0">
                          <a:effectLst/>
                          <a:latin typeface="+mn-lt"/>
                          <a:ea typeface="MS Mincho" panose="02020609040205080304" pitchFamily="49" charset="-128"/>
                          <a:cs typeface="Times New Roman" panose="02020603050405020304" pitchFamily="18" charset="0"/>
                        </a:rPr>
                        <a:t>2</a:t>
                      </a:r>
                    </a:p>
                  </a:txBody>
                  <a:tcPr marT="0" marB="0"/>
                </a:tc>
                <a:tc>
                  <a:txBody>
                    <a:bodyPr/>
                    <a:lstStyle/>
                    <a:p>
                      <a:pPr marL="0" marR="0">
                        <a:lnSpc>
                          <a:spcPct val="115000"/>
                        </a:lnSpc>
                        <a:spcBef>
                          <a:spcPts val="0"/>
                        </a:spcBef>
                        <a:spcAft>
                          <a:spcPts val="0"/>
                        </a:spcAft>
                      </a:pPr>
                      <a:r>
                        <a:rPr lang="en-US" sz="1300" dirty="0">
                          <a:effectLst/>
                          <a:latin typeface="+mn-lt"/>
                        </a:rPr>
                        <a:t>canalostomy</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4 (4M)</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Trypan Blue</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0.4%</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10"/>
                  </a:ext>
                </a:extLst>
              </a:tr>
            </a:tbl>
          </a:graphicData>
        </a:graphic>
      </p:graphicFrame>
      <p:graphicFrame>
        <p:nvGraphicFramePr>
          <p:cNvPr id="6" name="Table 5">
            <a:extLst>
              <a:ext uri="{FF2B5EF4-FFF2-40B4-BE49-F238E27FC236}">
                <a16:creationId xmlns:a16="http://schemas.microsoft.com/office/drawing/2014/main" id="{EA7A8D88-24A6-48AB-92F5-BB7D8C37DCBE}"/>
              </a:ext>
            </a:extLst>
          </p:cNvPr>
          <p:cNvGraphicFramePr>
            <a:graphicFrameLocks noGrp="1"/>
          </p:cNvGraphicFramePr>
          <p:nvPr>
            <p:extLst>
              <p:ext uri="{D42A27DB-BD31-4B8C-83A1-F6EECF244321}">
                <p14:modId xmlns:p14="http://schemas.microsoft.com/office/powerpoint/2010/main" val="2423617429"/>
              </p:ext>
            </p:extLst>
          </p:nvPr>
        </p:nvGraphicFramePr>
        <p:xfrm>
          <a:off x="1000027" y="2972070"/>
          <a:ext cx="10768640" cy="736609"/>
        </p:xfrm>
        <a:graphic>
          <a:graphicData uri="http://schemas.openxmlformats.org/drawingml/2006/table">
            <a:tbl>
              <a:tblPr firstRow="1" bandRow="1">
                <a:tableStyleId>{5C22544A-7EE6-4342-B048-85BDC9FD1C3A}</a:tableStyleId>
              </a:tblPr>
              <a:tblGrid>
                <a:gridCol w="632611">
                  <a:extLst>
                    <a:ext uri="{9D8B030D-6E8A-4147-A177-3AD203B41FA5}">
                      <a16:colId xmlns:a16="http://schemas.microsoft.com/office/drawing/2014/main" val="3587812403"/>
                    </a:ext>
                  </a:extLst>
                </a:gridCol>
                <a:gridCol w="1473590">
                  <a:extLst>
                    <a:ext uri="{9D8B030D-6E8A-4147-A177-3AD203B41FA5}">
                      <a16:colId xmlns:a16="http://schemas.microsoft.com/office/drawing/2014/main" val="3536400620"/>
                    </a:ext>
                  </a:extLst>
                </a:gridCol>
                <a:gridCol w="1203433">
                  <a:extLst>
                    <a:ext uri="{9D8B030D-6E8A-4147-A177-3AD203B41FA5}">
                      <a16:colId xmlns:a16="http://schemas.microsoft.com/office/drawing/2014/main" val="1806609966"/>
                    </a:ext>
                  </a:extLst>
                </a:gridCol>
                <a:gridCol w="3632556">
                  <a:extLst>
                    <a:ext uri="{9D8B030D-6E8A-4147-A177-3AD203B41FA5}">
                      <a16:colId xmlns:a16="http://schemas.microsoft.com/office/drawing/2014/main" val="3123238558"/>
                    </a:ext>
                  </a:extLst>
                </a:gridCol>
                <a:gridCol w="1420494">
                  <a:extLst>
                    <a:ext uri="{9D8B030D-6E8A-4147-A177-3AD203B41FA5}">
                      <a16:colId xmlns:a16="http://schemas.microsoft.com/office/drawing/2014/main" val="1422952879"/>
                    </a:ext>
                  </a:extLst>
                </a:gridCol>
                <a:gridCol w="1307952">
                  <a:extLst>
                    <a:ext uri="{9D8B030D-6E8A-4147-A177-3AD203B41FA5}">
                      <a16:colId xmlns:a16="http://schemas.microsoft.com/office/drawing/2014/main" val="4173124593"/>
                    </a:ext>
                  </a:extLst>
                </a:gridCol>
                <a:gridCol w="1098004">
                  <a:extLst>
                    <a:ext uri="{9D8B030D-6E8A-4147-A177-3AD203B41FA5}">
                      <a16:colId xmlns:a16="http://schemas.microsoft.com/office/drawing/2014/main" val="163098173"/>
                    </a:ext>
                  </a:extLst>
                </a:gridCol>
              </a:tblGrid>
              <a:tr h="299391">
                <a:tc>
                  <a:txBody>
                    <a:bodyPr/>
                    <a:lstStyle/>
                    <a:p>
                      <a:pPr marL="0" marR="0">
                        <a:lnSpc>
                          <a:spcPct val="115000"/>
                        </a:lnSpc>
                        <a:spcBef>
                          <a:spcPts val="0"/>
                        </a:spcBef>
                        <a:spcAft>
                          <a:spcPts val="0"/>
                        </a:spcAft>
                      </a:pPr>
                      <a:r>
                        <a:rPr lang="en-US" sz="1300" dirty="0">
                          <a:effectLst/>
                        </a:rPr>
                        <a:t>Arm</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ROA</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Mice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Test Article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Concentration</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Frequency</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Mouse age</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859016067"/>
                  </a:ext>
                </a:extLst>
              </a:tr>
              <a:tr h="218609">
                <a:tc>
                  <a:txBody>
                    <a:bodyPr/>
                    <a:lstStyle/>
                    <a:p>
                      <a:pPr marL="0" marR="0">
                        <a:lnSpc>
                          <a:spcPct val="115000"/>
                        </a:lnSpc>
                        <a:spcBef>
                          <a:spcPts val="0"/>
                        </a:spcBef>
                        <a:spcAft>
                          <a:spcPts val="0"/>
                        </a:spcAft>
                      </a:pPr>
                      <a:r>
                        <a:rPr lang="en-US" sz="1300" dirty="0">
                          <a:effectLst/>
                        </a:rPr>
                        <a:t>1</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6  (3M, 3F)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LNP1+SpCas9 </a:t>
                      </a:r>
                      <a:r>
                        <a:rPr lang="en-US" sz="1300" dirty="0" err="1">
                          <a:effectLst/>
                        </a:rPr>
                        <a:t>mRNA+tdT</a:t>
                      </a:r>
                      <a:r>
                        <a:rPr lang="en-US" sz="1300" dirty="0">
                          <a:effectLst/>
                        </a:rPr>
                        <a:t> gRNA (306-O12B)</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0.5mg/ml,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1x</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3900325879"/>
                  </a:ext>
                </a:extLst>
              </a:tr>
              <a:tr h="218609">
                <a:tc>
                  <a:txBody>
                    <a:bodyPr/>
                    <a:lstStyle/>
                    <a:p>
                      <a:pPr marL="0" marR="0">
                        <a:lnSpc>
                          <a:spcPct val="115000"/>
                        </a:lnSpc>
                        <a:spcBef>
                          <a:spcPts val="0"/>
                        </a:spcBef>
                        <a:spcAft>
                          <a:spcPts val="0"/>
                        </a:spcAft>
                      </a:pPr>
                      <a:r>
                        <a:rPr lang="en-US" sz="1300">
                          <a:effectLst/>
                        </a:rPr>
                        <a:t>2</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4  (2M, 2F)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LNP1 control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0.5mg/ml,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765132229"/>
                  </a:ext>
                </a:extLst>
              </a:tr>
            </a:tbl>
          </a:graphicData>
        </a:graphic>
      </p:graphicFrame>
      <p:sp>
        <p:nvSpPr>
          <p:cNvPr id="7" name="TextBox 6">
            <a:extLst>
              <a:ext uri="{FF2B5EF4-FFF2-40B4-BE49-F238E27FC236}">
                <a16:creationId xmlns:a16="http://schemas.microsoft.com/office/drawing/2014/main" id="{FA9435D5-AD86-4D7F-96A8-17E87DC62745}"/>
              </a:ext>
            </a:extLst>
          </p:cNvPr>
          <p:cNvSpPr txBox="1"/>
          <p:nvPr/>
        </p:nvSpPr>
        <p:spPr>
          <a:xfrm>
            <a:off x="1089789" y="4146236"/>
            <a:ext cx="10200608" cy="1816266"/>
          </a:xfrm>
          <a:prstGeom prst="rect">
            <a:avLst/>
          </a:prstGeom>
          <a:noFill/>
        </p:spPr>
        <p:txBody>
          <a:bodyPr wrap="square" rtlCol="0">
            <a:spAutoFit/>
          </a:bodyPr>
          <a:lstStyle/>
          <a:p>
            <a:pPr defTabSz="609585"/>
            <a:r>
              <a:rPr lang="en-US" sz="1867" dirty="0">
                <a:solidFill>
                  <a:srgbClr val="2C2A29"/>
                </a:solidFill>
                <a:latin typeface="Arial"/>
              </a:rPr>
              <a:t>After discussion with Tarchini and Chen groups, suspect handling of the </a:t>
            </a:r>
            <a:r>
              <a:rPr lang="en-US" sz="1867" dirty="0" err="1">
                <a:solidFill>
                  <a:srgbClr val="2C2A29"/>
                </a:solidFill>
                <a:latin typeface="Arial"/>
              </a:rPr>
              <a:t>LNP</a:t>
            </a:r>
            <a:r>
              <a:rPr lang="en-US" sz="1867" dirty="0">
                <a:solidFill>
                  <a:srgbClr val="2C2A29"/>
                </a:solidFill>
                <a:latin typeface="Arial"/>
              </a:rPr>
              <a:t> interfered with activity of the NP on day of injections. </a:t>
            </a:r>
          </a:p>
          <a:p>
            <a:pPr defTabSz="609585"/>
            <a:endParaRPr lang="en-US" sz="1867" dirty="0">
              <a:solidFill>
                <a:srgbClr val="2C2A29"/>
              </a:solidFill>
              <a:latin typeface="Arial"/>
            </a:endParaRPr>
          </a:p>
          <a:p>
            <a:pPr defTabSz="609585"/>
            <a:r>
              <a:rPr lang="en-US" sz="1867" dirty="0">
                <a:solidFill>
                  <a:srgbClr val="2C2A29"/>
                </a:solidFill>
                <a:latin typeface="Arial"/>
              </a:rPr>
              <a:t>Parallel injections of </a:t>
            </a:r>
            <a:r>
              <a:rPr lang="en-US" sz="1867" dirty="0" err="1">
                <a:solidFill>
                  <a:srgbClr val="2C2A29"/>
                </a:solidFill>
                <a:latin typeface="Arial"/>
              </a:rPr>
              <a:t>LNP</a:t>
            </a:r>
            <a:r>
              <a:rPr lang="en-US" sz="1867" dirty="0">
                <a:solidFill>
                  <a:srgbClr val="2C2A29"/>
                </a:solidFill>
                <a:latin typeface="Arial"/>
              </a:rPr>
              <a:t> and controls taking place in Chen lab as backup in case our delivery technique is not adequate.  </a:t>
            </a:r>
          </a:p>
          <a:p>
            <a:pPr defTabSz="609585"/>
            <a:endParaRPr lang="en-US" sz="1867" dirty="0">
              <a:solidFill>
                <a:srgbClr val="2C2A29"/>
              </a:solidFill>
              <a:latin typeface="Arial"/>
            </a:endParaRPr>
          </a:p>
        </p:txBody>
      </p:sp>
    </p:spTree>
    <p:extLst>
      <p:ext uri="{BB962C8B-B14F-4D97-AF65-F5344CB8AC3E}">
        <p14:creationId xmlns:p14="http://schemas.microsoft.com/office/powerpoint/2010/main" val="370678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ED9D5-7DDB-4058-B9EC-43E76678C429}"/>
              </a:ext>
            </a:extLst>
          </p:cNvPr>
          <p:cNvSpPr>
            <a:spLocks noGrp="1"/>
          </p:cNvSpPr>
          <p:nvPr>
            <p:ph type="title"/>
          </p:nvPr>
        </p:nvSpPr>
        <p:spPr>
          <a:xfrm>
            <a:off x="978536" y="141003"/>
            <a:ext cx="10513409" cy="656446"/>
          </a:xfrm>
        </p:spPr>
        <p:txBody>
          <a:bodyPr anchor="t"/>
          <a:lstStyle/>
          <a:p>
            <a:r>
              <a:rPr lang="en-US" sz="3200" dirty="0"/>
              <a:t>Second Round of injections</a:t>
            </a:r>
          </a:p>
        </p:txBody>
      </p:sp>
      <p:sp>
        <p:nvSpPr>
          <p:cNvPr id="2" name="Slide Number Placeholder 1">
            <a:extLst>
              <a:ext uri="{FF2B5EF4-FFF2-40B4-BE49-F238E27FC236}">
                <a16:creationId xmlns:a16="http://schemas.microsoft.com/office/drawing/2014/main" id="{9BEABED8-1C48-43D2-9AD1-E197E4C2484C}"/>
              </a:ext>
            </a:extLst>
          </p:cNvPr>
          <p:cNvSpPr>
            <a:spLocks noGrp="1"/>
          </p:cNvSpPr>
          <p:nvPr>
            <p:ph type="sldNum" sz="quarter" idx="4"/>
          </p:nvPr>
        </p:nvSpPr>
        <p:spPr/>
        <p:txBody>
          <a:bodyPr/>
          <a:lstStyle/>
          <a:p>
            <a:fld id="{24791E93-A2B7-0848-BDB4-10A6DF01D9B6}" type="slidenum">
              <a:rPr lang="en-US" smtClean="0"/>
              <a:pPr/>
              <a:t>11</a:t>
            </a:fld>
            <a:endParaRPr lang="en-US" dirty="0"/>
          </a:p>
        </p:txBody>
      </p:sp>
      <p:sp>
        <p:nvSpPr>
          <p:cNvPr id="4" name="TextBox 3">
            <a:extLst>
              <a:ext uri="{FF2B5EF4-FFF2-40B4-BE49-F238E27FC236}">
                <a16:creationId xmlns:a16="http://schemas.microsoft.com/office/drawing/2014/main" id="{395FCDB5-B553-4B4D-A240-F024EE7034DD}"/>
              </a:ext>
            </a:extLst>
          </p:cNvPr>
          <p:cNvSpPr txBox="1"/>
          <p:nvPr/>
        </p:nvSpPr>
        <p:spPr>
          <a:xfrm>
            <a:off x="978536" y="977556"/>
            <a:ext cx="3114955" cy="646331"/>
          </a:xfrm>
          <a:prstGeom prst="rect">
            <a:avLst/>
          </a:prstGeom>
          <a:noFill/>
        </p:spPr>
        <p:txBody>
          <a:bodyPr wrap="none" rtlCol="0">
            <a:spAutoFit/>
          </a:bodyPr>
          <a:lstStyle/>
          <a:p>
            <a:r>
              <a:rPr lang="en-US" dirty="0"/>
              <a:t>Success Rate = 1/6 showed </a:t>
            </a:r>
          </a:p>
          <a:p>
            <a:r>
              <a:rPr lang="en-US" dirty="0"/>
              <a:t>Positive editing</a:t>
            </a:r>
          </a:p>
        </p:txBody>
      </p:sp>
      <p:pic>
        <p:nvPicPr>
          <p:cNvPr id="8" name="Picture 7" descr="A picture containing outdoor object, dark, star, night&#10;&#10;Description automatically generated">
            <a:extLst>
              <a:ext uri="{FF2B5EF4-FFF2-40B4-BE49-F238E27FC236}">
                <a16:creationId xmlns:a16="http://schemas.microsoft.com/office/drawing/2014/main" id="{4E7A29A2-F991-45FB-8A19-34B14727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525" y="797449"/>
            <a:ext cx="2926080" cy="2926080"/>
          </a:xfrm>
          <a:prstGeom prst="rect">
            <a:avLst/>
          </a:prstGeom>
        </p:spPr>
      </p:pic>
      <p:pic>
        <p:nvPicPr>
          <p:cNvPr id="10" name="Picture 9" descr="A picture containing dark&#10;&#10;Description automatically generated">
            <a:extLst>
              <a:ext uri="{FF2B5EF4-FFF2-40B4-BE49-F238E27FC236}">
                <a16:creationId xmlns:a16="http://schemas.microsoft.com/office/drawing/2014/main" id="{D35698A8-6561-410F-B031-F4B5B453F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046" y="797449"/>
            <a:ext cx="2926080" cy="2926080"/>
          </a:xfrm>
          <a:prstGeom prst="rect">
            <a:avLst/>
          </a:prstGeom>
        </p:spPr>
      </p:pic>
      <p:pic>
        <p:nvPicPr>
          <p:cNvPr id="12" name="Picture 11" descr="A picture containing dark, outdoor object, star, night sky&#10;&#10;Description automatically generated">
            <a:extLst>
              <a:ext uri="{FF2B5EF4-FFF2-40B4-BE49-F238E27FC236}">
                <a16:creationId xmlns:a16="http://schemas.microsoft.com/office/drawing/2014/main" id="{5CD15B8D-636D-4F5B-BA70-574047CE2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525" y="3804065"/>
            <a:ext cx="2926080" cy="2926080"/>
          </a:xfrm>
          <a:prstGeom prst="rect">
            <a:avLst/>
          </a:prstGeom>
        </p:spPr>
      </p:pic>
      <p:pic>
        <p:nvPicPr>
          <p:cNvPr id="14" name="Picture 13" descr="A picture containing text, black, close&#10;&#10;Description automatically generated">
            <a:extLst>
              <a:ext uri="{FF2B5EF4-FFF2-40B4-BE49-F238E27FC236}">
                <a16:creationId xmlns:a16="http://schemas.microsoft.com/office/drawing/2014/main" id="{D44EE76F-3934-4597-998C-03179A9D4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1046" y="3816097"/>
            <a:ext cx="2926080" cy="2926080"/>
          </a:xfrm>
          <a:prstGeom prst="rect">
            <a:avLst/>
          </a:prstGeom>
        </p:spPr>
      </p:pic>
      <p:sp>
        <p:nvSpPr>
          <p:cNvPr id="15" name="TextBox 14">
            <a:extLst>
              <a:ext uri="{FF2B5EF4-FFF2-40B4-BE49-F238E27FC236}">
                <a16:creationId xmlns:a16="http://schemas.microsoft.com/office/drawing/2014/main" id="{2B4D3387-3ABB-41CF-8F21-6794D8D8F6A1}"/>
              </a:ext>
            </a:extLst>
          </p:cNvPr>
          <p:cNvSpPr txBox="1"/>
          <p:nvPr/>
        </p:nvSpPr>
        <p:spPr>
          <a:xfrm>
            <a:off x="2969980" y="2815389"/>
            <a:ext cx="761747" cy="369332"/>
          </a:xfrm>
          <a:prstGeom prst="rect">
            <a:avLst/>
          </a:prstGeom>
          <a:noFill/>
        </p:spPr>
        <p:txBody>
          <a:bodyPr wrap="none" rtlCol="0">
            <a:spAutoFit/>
          </a:bodyPr>
          <a:lstStyle/>
          <a:p>
            <a:r>
              <a:rPr lang="en-US" dirty="0"/>
              <a:t>Basal</a:t>
            </a:r>
          </a:p>
        </p:txBody>
      </p:sp>
      <p:sp>
        <p:nvSpPr>
          <p:cNvPr id="16" name="TextBox 15">
            <a:extLst>
              <a:ext uri="{FF2B5EF4-FFF2-40B4-BE49-F238E27FC236}">
                <a16:creationId xmlns:a16="http://schemas.microsoft.com/office/drawing/2014/main" id="{CAF11B12-8D58-46F3-991E-3D8CB79E1058}"/>
              </a:ext>
            </a:extLst>
          </p:cNvPr>
          <p:cNvSpPr txBox="1"/>
          <p:nvPr/>
        </p:nvSpPr>
        <p:spPr>
          <a:xfrm>
            <a:off x="2993133" y="4909805"/>
            <a:ext cx="556563" cy="369332"/>
          </a:xfrm>
          <a:prstGeom prst="rect">
            <a:avLst/>
          </a:prstGeom>
          <a:noFill/>
        </p:spPr>
        <p:txBody>
          <a:bodyPr wrap="none" rtlCol="0">
            <a:spAutoFit/>
          </a:bodyPr>
          <a:lstStyle/>
          <a:p>
            <a:r>
              <a:rPr lang="en-US" dirty="0"/>
              <a:t>Mid</a:t>
            </a:r>
          </a:p>
        </p:txBody>
      </p:sp>
      <p:sp>
        <p:nvSpPr>
          <p:cNvPr id="17" name="TextBox 16">
            <a:extLst>
              <a:ext uri="{FF2B5EF4-FFF2-40B4-BE49-F238E27FC236}">
                <a16:creationId xmlns:a16="http://schemas.microsoft.com/office/drawing/2014/main" id="{A6299563-8F69-4BF1-98B8-EF19D2CE5CB9}"/>
              </a:ext>
            </a:extLst>
          </p:cNvPr>
          <p:cNvSpPr txBox="1"/>
          <p:nvPr/>
        </p:nvSpPr>
        <p:spPr>
          <a:xfrm>
            <a:off x="6400800" y="792890"/>
            <a:ext cx="813108" cy="369332"/>
          </a:xfrm>
          <a:prstGeom prst="rect">
            <a:avLst/>
          </a:prstGeom>
          <a:noFill/>
        </p:spPr>
        <p:txBody>
          <a:bodyPr wrap="none" rtlCol="0">
            <a:spAutoFit/>
          </a:bodyPr>
          <a:lstStyle/>
          <a:p>
            <a:r>
              <a:rPr lang="en-US" dirty="0" err="1">
                <a:solidFill>
                  <a:schemeClr val="bg1"/>
                </a:solidFill>
              </a:rPr>
              <a:t>tdTom</a:t>
            </a:r>
            <a:endParaRPr lang="en-US" dirty="0">
              <a:solidFill>
                <a:schemeClr val="bg1"/>
              </a:solidFill>
            </a:endParaRPr>
          </a:p>
        </p:txBody>
      </p:sp>
      <p:sp>
        <p:nvSpPr>
          <p:cNvPr id="18" name="TextBox 17">
            <a:extLst>
              <a:ext uri="{FF2B5EF4-FFF2-40B4-BE49-F238E27FC236}">
                <a16:creationId xmlns:a16="http://schemas.microsoft.com/office/drawing/2014/main" id="{B9FCB9DC-B20E-4729-BC7F-6EC5B49B0F13}"/>
              </a:ext>
            </a:extLst>
          </p:cNvPr>
          <p:cNvSpPr txBox="1"/>
          <p:nvPr/>
        </p:nvSpPr>
        <p:spPr>
          <a:xfrm>
            <a:off x="9315216" y="792890"/>
            <a:ext cx="1031051" cy="369332"/>
          </a:xfrm>
          <a:prstGeom prst="rect">
            <a:avLst/>
          </a:prstGeom>
          <a:noFill/>
        </p:spPr>
        <p:txBody>
          <a:bodyPr wrap="none" rtlCol="0">
            <a:spAutoFit/>
          </a:bodyPr>
          <a:lstStyle/>
          <a:p>
            <a:r>
              <a:rPr lang="en-US" dirty="0">
                <a:solidFill>
                  <a:schemeClr val="bg1"/>
                </a:solidFill>
              </a:rPr>
              <a:t>Hoechst</a:t>
            </a:r>
          </a:p>
        </p:txBody>
      </p:sp>
    </p:spTree>
    <p:extLst>
      <p:ext uri="{BB962C8B-B14F-4D97-AF65-F5344CB8AC3E}">
        <p14:creationId xmlns:p14="http://schemas.microsoft.com/office/powerpoint/2010/main" val="283402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59E4-5B1A-44A6-A8AD-8CA91010C65E}"/>
              </a:ext>
            </a:extLst>
          </p:cNvPr>
          <p:cNvSpPr>
            <a:spLocks noGrp="1"/>
          </p:cNvSpPr>
          <p:nvPr>
            <p:ph type="title"/>
          </p:nvPr>
        </p:nvSpPr>
        <p:spPr>
          <a:xfrm>
            <a:off x="1255264" y="274639"/>
            <a:ext cx="10513409" cy="836609"/>
          </a:xfrm>
        </p:spPr>
        <p:txBody>
          <a:bodyPr anchor="t"/>
          <a:lstStyle/>
          <a:p>
            <a:r>
              <a:rPr lang="en-US" sz="4400" dirty="0"/>
              <a:t>Conclusions</a:t>
            </a:r>
          </a:p>
        </p:txBody>
      </p:sp>
      <p:sp>
        <p:nvSpPr>
          <p:cNvPr id="3" name="Slide Number Placeholder 2">
            <a:extLst>
              <a:ext uri="{FF2B5EF4-FFF2-40B4-BE49-F238E27FC236}">
                <a16:creationId xmlns:a16="http://schemas.microsoft.com/office/drawing/2014/main" id="{AB27BD91-DF43-4B4A-98A7-15FDBF5CE70F}"/>
              </a:ext>
            </a:extLst>
          </p:cNvPr>
          <p:cNvSpPr>
            <a:spLocks noGrp="1"/>
          </p:cNvSpPr>
          <p:nvPr>
            <p:ph type="sldNum" sz="quarter" idx="4"/>
          </p:nvPr>
        </p:nvSpPr>
        <p:spPr/>
        <p:txBody>
          <a:bodyPr/>
          <a:lstStyle/>
          <a:p>
            <a:fld id="{24791E93-A2B7-0848-BDB4-10A6DF01D9B6}" type="slidenum">
              <a:rPr lang="en-US" smtClean="0">
                <a:solidFill>
                  <a:srgbClr val="333F48"/>
                </a:solidFill>
              </a:rPr>
              <a:pPr/>
              <a:t>12</a:t>
            </a:fld>
            <a:endParaRPr lang="en-US" dirty="0">
              <a:solidFill>
                <a:srgbClr val="333F48"/>
              </a:solidFill>
            </a:endParaRPr>
          </a:p>
        </p:txBody>
      </p:sp>
      <p:sp>
        <p:nvSpPr>
          <p:cNvPr id="4" name="Content Placeholder 3">
            <a:extLst>
              <a:ext uri="{FF2B5EF4-FFF2-40B4-BE49-F238E27FC236}">
                <a16:creationId xmlns:a16="http://schemas.microsoft.com/office/drawing/2014/main" id="{AA997AFA-DDD3-494D-93C0-1E8FD0A15A24}"/>
              </a:ext>
            </a:extLst>
          </p:cNvPr>
          <p:cNvSpPr>
            <a:spLocks noGrp="1"/>
          </p:cNvSpPr>
          <p:nvPr>
            <p:ph sz="quarter" idx="12"/>
          </p:nvPr>
        </p:nvSpPr>
        <p:spPr>
          <a:xfrm>
            <a:off x="1255264" y="1294544"/>
            <a:ext cx="10513409" cy="4496656"/>
          </a:xfrm>
        </p:spPr>
        <p:txBody>
          <a:bodyPr/>
          <a:lstStyle/>
          <a:p>
            <a:r>
              <a:rPr lang="en-US" sz="2400" dirty="0"/>
              <a:t>Overall success rate for delivery to the inner ear of our control materials and the Chen lab’s test article points to technical challenges that we were not able to overcome in the time frame given for this study</a:t>
            </a:r>
            <a:endParaRPr lang="en-US" sz="1334" dirty="0"/>
          </a:p>
          <a:p>
            <a:pPr lvl="1"/>
            <a:r>
              <a:rPr lang="en-US" sz="1867" dirty="0"/>
              <a:t>Due to COVID19, we were not able to complete the planned on-site training at JAX.</a:t>
            </a:r>
          </a:p>
          <a:p>
            <a:r>
              <a:rPr lang="en-US" sz="2400" dirty="0"/>
              <a:t>Animals that did show evidence of gene editing in the inner ear targeted the same cells types and in a similar pattern observed in the Chen lab.</a:t>
            </a:r>
          </a:p>
          <a:p>
            <a:r>
              <a:rPr lang="en-US" sz="2400" dirty="0"/>
              <a:t>Quantification not performed due to the low success rate of delivery.</a:t>
            </a:r>
          </a:p>
          <a:p>
            <a:endParaRPr lang="en-US" sz="2400" dirty="0"/>
          </a:p>
          <a:p>
            <a:pPr marL="0" indent="0">
              <a:buNone/>
            </a:pPr>
            <a:endParaRPr lang="en-US" sz="2400" dirty="0"/>
          </a:p>
        </p:txBody>
      </p:sp>
    </p:spTree>
    <p:extLst>
      <p:ext uri="{BB962C8B-B14F-4D97-AF65-F5344CB8AC3E}">
        <p14:creationId xmlns:p14="http://schemas.microsoft.com/office/powerpoint/2010/main" val="216587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409C-1CC5-4685-BB5B-0D317D879038}"/>
              </a:ext>
            </a:extLst>
          </p:cNvPr>
          <p:cNvSpPr>
            <a:spLocks noGrp="1"/>
          </p:cNvSpPr>
          <p:nvPr>
            <p:ph type="title"/>
          </p:nvPr>
        </p:nvSpPr>
        <p:spPr/>
        <p:txBody>
          <a:bodyPr/>
          <a:lstStyle/>
          <a:p>
            <a:r>
              <a:rPr lang="en-US" dirty="0"/>
              <a:t>Chen Validation Summary Report</a:t>
            </a:r>
          </a:p>
        </p:txBody>
      </p:sp>
      <p:sp>
        <p:nvSpPr>
          <p:cNvPr id="3" name="Slide Number Placeholder 2">
            <a:extLst>
              <a:ext uri="{FF2B5EF4-FFF2-40B4-BE49-F238E27FC236}">
                <a16:creationId xmlns:a16="http://schemas.microsoft.com/office/drawing/2014/main" id="{DE501D46-A4A2-4B60-8A53-1AEBB79D5AC4}"/>
              </a:ext>
            </a:extLst>
          </p:cNvPr>
          <p:cNvSpPr>
            <a:spLocks noGrp="1"/>
          </p:cNvSpPr>
          <p:nvPr>
            <p:ph type="sldNum" sz="quarter" idx="4"/>
          </p:nvPr>
        </p:nvSpPr>
        <p:spPr/>
        <p:txBody>
          <a:bodyPr/>
          <a:lstStyle/>
          <a:p>
            <a:fld id="{24791E93-A2B7-0848-BDB4-10A6DF01D9B6}" type="slidenum">
              <a:rPr lang="en-US" smtClean="0">
                <a:solidFill>
                  <a:srgbClr val="333F48"/>
                </a:solidFill>
              </a:rPr>
              <a:pPr/>
              <a:t>2</a:t>
            </a:fld>
            <a:endParaRPr lang="en-US" dirty="0">
              <a:solidFill>
                <a:srgbClr val="333F48"/>
              </a:solidFill>
            </a:endParaRPr>
          </a:p>
        </p:txBody>
      </p:sp>
      <p:sp>
        <p:nvSpPr>
          <p:cNvPr id="4" name="Content Placeholder 3">
            <a:extLst>
              <a:ext uri="{FF2B5EF4-FFF2-40B4-BE49-F238E27FC236}">
                <a16:creationId xmlns:a16="http://schemas.microsoft.com/office/drawing/2014/main" id="{FAD75DF2-9E83-4A60-BF60-F239AFA54C5D}"/>
              </a:ext>
            </a:extLst>
          </p:cNvPr>
          <p:cNvSpPr>
            <a:spLocks noGrp="1"/>
          </p:cNvSpPr>
          <p:nvPr>
            <p:ph sz="quarter" idx="12"/>
          </p:nvPr>
        </p:nvSpPr>
        <p:spPr/>
        <p:txBody>
          <a:bodyPr/>
          <a:lstStyle/>
          <a:p>
            <a:r>
              <a:rPr lang="en-US" dirty="0"/>
              <a:t>Study Overview</a:t>
            </a:r>
          </a:p>
          <a:p>
            <a:r>
              <a:rPr lang="en-US" dirty="0"/>
              <a:t>Study changes</a:t>
            </a:r>
          </a:p>
          <a:p>
            <a:r>
              <a:rPr lang="en-US" dirty="0"/>
              <a:t>Methods</a:t>
            </a:r>
          </a:p>
          <a:p>
            <a:r>
              <a:rPr lang="en-US" dirty="0"/>
              <a:t>Representative Data and Summary</a:t>
            </a:r>
          </a:p>
          <a:p>
            <a:r>
              <a:rPr lang="en-US" dirty="0"/>
              <a:t>Conclusions</a:t>
            </a:r>
          </a:p>
          <a:p>
            <a:endParaRPr lang="en-US" dirty="0"/>
          </a:p>
        </p:txBody>
      </p:sp>
    </p:spTree>
    <p:extLst>
      <p:ext uri="{BB962C8B-B14F-4D97-AF65-F5344CB8AC3E}">
        <p14:creationId xmlns:p14="http://schemas.microsoft.com/office/powerpoint/2010/main" val="346490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8E7D-A3CE-4058-BD77-4EDC53DA7411}"/>
              </a:ext>
            </a:extLst>
          </p:cNvPr>
          <p:cNvSpPr>
            <a:spLocks noGrp="1"/>
          </p:cNvSpPr>
          <p:nvPr>
            <p:ph type="title"/>
          </p:nvPr>
        </p:nvSpPr>
        <p:spPr>
          <a:xfrm>
            <a:off x="1255262" y="274639"/>
            <a:ext cx="10513409" cy="689188"/>
          </a:xfrm>
        </p:spPr>
        <p:txBody>
          <a:bodyPr anchor="t"/>
          <a:lstStyle/>
          <a:p>
            <a:r>
              <a:rPr lang="en-US" sz="3733" dirty="0"/>
              <a:t>Chen Project Overview and Changes</a:t>
            </a:r>
          </a:p>
        </p:txBody>
      </p:sp>
      <p:sp>
        <p:nvSpPr>
          <p:cNvPr id="3" name="Slide Number Placeholder 2">
            <a:extLst>
              <a:ext uri="{FF2B5EF4-FFF2-40B4-BE49-F238E27FC236}">
                <a16:creationId xmlns:a16="http://schemas.microsoft.com/office/drawing/2014/main" id="{F6B06AF6-5704-4B6E-899F-89188E386734}"/>
              </a:ext>
            </a:extLst>
          </p:cNvPr>
          <p:cNvSpPr>
            <a:spLocks noGrp="1"/>
          </p:cNvSpPr>
          <p:nvPr>
            <p:ph type="sldNum" sz="quarter" idx="4"/>
          </p:nvPr>
        </p:nvSpPr>
        <p:spPr/>
        <p:txBody>
          <a:bodyPr/>
          <a:lstStyle/>
          <a:p>
            <a:pPr defTabSz="609585"/>
            <a:fld id="{24791E93-A2B7-0848-BDB4-10A6DF01D9B6}" type="slidenum">
              <a:rPr lang="en-US">
                <a:solidFill>
                  <a:srgbClr val="333F48"/>
                </a:solidFill>
              </a:rPr>
              <a:pPr defTabSz="609585"/>
              <a:t>3</a:t>
            </a:fld>
            <a:endParaRPr lang="en-US" dirty="0">
              <a:solidFill>
                <a:srgbClr val="333F48"/>
              </a:solidFill>
            </a:endParaRPr>
          </a:p>
        </p:txBody>
      </p:sp>
      <p:sp>
        <p:nvSpPr>
          <p:cNvPr id="4" name="Content Placeholder 3">
            <a:extLst>
              <a:ext uri="{FF2B5EF4-FFF2-40B4-BE49-F238E27FC236}">
                <a16:creationId xmlns:a16="http://schemas.microsoft.com/office/drawing/2014/main" id="{7EFFFA9E-D5D3-4C5A-8282-0485F8E1F144}"/>
              </a:ext>
            </a:extLst>
          </p:cNvPr>
          <p:cNvSpPr>
            <a:spLocks noGrp="1"/>
          </p:cNvSpPr>
          <p:nvPr>
            <p:ph sz="quarter" idx="12"/>
          </p:nvPr>
        </p:nvSpPr>
        <p:spPr>
          <a:xfrm>
            <a:off x="1255262" y="1054443"/>
            <a:ext cx="10513409" cy="4736757"/>
          </a:xfrm>
        </p:spPr>
        <p:txBody>
          <a:bodyPr/>
          <a:lstStyle/>
          <a:p>
            <a:r>
              <a:rPr lang="en-US" sz="2400" dirty="0"/>
              <a:t>Goal is to deliver lipid nanoparticles containing components of the CRISPR/Cas9 gene editing system to the mouse inner ear, specifically the cells in and around the sensory region, including hair cells, supporting cells and cells in stria vascularis and spiral ganglion.  Editing will be detected via activation of </a:t>
            </a:r>
            <a:r>
              <a:rPr lang="en-US" sz="2400" dirty="0" err="1"/>
              <a:t>tdTomato</a:t>
            </a:r>
            <a:r>
              <a:rPr lang="en-US" sz="2400" dirty="0"/>
              <a:t> in Ai14 mice.</a:t>
            </a:r>
          </a:p>
          <a:p>
            <a:r>
              <a:rPr lang="en-US" sz="2400" dirty="0"/>
              <a:t>Changes from original study plan</a:t>
            </a:r>
          </a:p>
          <a:p>
            <a:pPr lvl="1"/>
            <a:r>
              <a:rPr lang="en-US" sz="2000" dirty="0"/>
              <a:t>Reduced number of study arms and original pilot due to shortened timeline at </a:t>
            </a:r>
            <a:r>
              <a:rPr lang="en-US" sz="2000" dirty="0" err="1"/>
              <a:t>SATC</a:t>
            </a:r>
            <a:r>
              <a:rPr lang="en-US" sz="2000" dirty="0"/>
              <a:t>.  Cochleostomy route of injection not feasible at </a:t>
            </a:r>
            <a:r>
              <a:rPr lang="en-US" sz="2000" dirty="0" err="1"/>
              <a:t>SATC</a:t>
            </a:r>
            <a:r>
              <a:rPr lang="en-US" sz="2000" dirty="0"/>
              <a:t> in amount of time allotted for training.  </a:t>
            </a:r>
          </a:p>
          <a:p>
            <a:pPr lvl="1"/>
            <a:r>
              <a:rPr lang="en-US" sz="2000" dirty="0"/>
              <a:t>Blank </a:t>
            </a:r>
            <a:r>
              <a:rPr lang="en-US" sz="2000" dirty="0" err="1"/>
              <a:t>LNP</a:t>
            </a:r>
            <a:r>
              <a:rPr lang="en-US" sz="2000" dirty="0"/>
              <a:t> controls not shipped and were removed from schedule (contralateral ear was evaluated as negative control as well as Ai14 un-injected mice instead)</a:t>
            </a:r>
          </a:p>
          <a:p>
            <a:pPr lvl="1"/>
            <a:endParaRPr lang="en-US" sz="2000" dirty="0"/>
          </a:p>
          <a:p>
            <a:pPr lvl="1"/>
            <a:endParaRPr lang="en-US" sz="2000" dirty="0"/>
          </a:p>
        </p:txBody>
      </p:sp>
    </p:spTree>
    <p:extLst>
      <p:ext uri="{BB962C8B-B14F-4D97-AF65-F5344CB8AC3E}">
        <p14:creationId xmlns:p14="http://schemas.microsoft.com/office/powerpoint/2010/main" val="318649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733" dirty="0"/>
              <a:t>Chen Testing Plan</a:t>
            </a:r>
          </a:p>
        </p:txBody>
      </p:sp>
      <p:sp>
        <p:nvSpPr>
          <p:cNvPr id="3" name="Slide Number Placeholder 2"/>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4791E93-A2B7-0848-BDB4-10A6DF01D9B6}" type="slidenum">
              <a:rPr kumimoji="0" lang="en-US" sz="1400" b="0" i="0" u="none" strike="noStrike" kern="1200" cap="none" spc="0" normalizeH="0" baseline="0" noProof="0">
                <a:ln>
                  <a:noFill/>
                </a:ln>
                <a:solidFill>
                  <a:srgbClr val="333F48"/>
                </a:solidFill>
                <a:effectLst/>
                <a:uLnTx/>
                <a:uFillTx/>
                <a:latin typeface="Arial"/>
                <a:ea typeface="+mn-ea"/>
                <a:cs typeface="Arial"/>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333F48"/>
              </a:solidFill>
              <a:effectLst/>
              <a:uLnTx/>
              <a:uFillTx/>
              <a:latin typeface="Arial"/>
              <a:ea typeface="+mn-ea"/>
              <a:cs typeface="Arial"/>
            </a:endParaRPr>
          </a:p>
        </p:txBody>
      </p:sp>
      <p:graphicFrame>
        <p:nvGraphicFramePr>
          <p:cNvPr id="5" name="Content Placeholder 4"/>
          <p:cNvGraphicFramePr>
            <a:graphicFrameLocks noGrp="1"/>
          </p:cNvGraphicFramePr>
          <p:nvPr>
            <p:ph sz="quarter" idx="12"/>
          </p:nvPr>
        </p:nvGraphicFramePr>
        <p:xfrm>
          <a:off x="1000027" y="1787210"/>
          <a:ext cx="10380136" cy="699789"/>
        </p:xfrm>
        <a:graphic>
          <a:graphicData uri="http://schemas.openxmlformats.org/drawingml/2006/table">
            <a:tbl>
              <a:tblPr firstRow="1" bandRow="1">
                <a:tableStyleId>{5C22544A-7EE6-4342-B048-85BDC9FD1C3A}</a:tableStyleId>
              </a:tblPr>
              <a:tblGrid>
                <a:gridCol w="609791">
                  <a:extLst>
                    <a:ext uri="{9D8B030D-6E8A-4147-A177-3AD203B41FA5}">
                      <a16:colId xmlns:a16="http://schemas.microsoft.com/office/drawing/2014/main" val="20000"/>
                    </a:ext>
                  </a:extLst>
                </a:gridCol>
                <a:gridCol w="1420427">
                  <a:extLst>
                    <a:ext uri="{9D8B030D-6E8A-4147-A177-3AD203B41FA5}">
                      <a16:colId xmlns:a16="http://schemas.microsoft.com/office/drawing/2014/main" val="20001"/>
                    </a:ext>
                  </a:extLst>
                </a:gridCol>
                <a:gridCol w="1160016">
                  <a:extLst>
                    <a:ext uri="{9D8B030D-6E8A-4147-A177-3AD203B41FA5}">
                      <a16:colId xmlns:a16="http://schemas.microsoft.com/office/drawing/2014/main" val="20002"/>
                    </a:ext>
                  </a:extLst>
                </a:gridCol>
                <a:gridCol w="3255145">
                  <a:extLst>
                    <a:ext uri="{9D8B030D-6E8A-4147-A177-3AD203B41FA5}">
                      <a16:colId xmlns:a16="http://schemas.microsoft.com/office/drawing/2014/main" val="20003"/>
                    </a:ext>
                  </a:extLst>
                </a:gridCol>
                <a:gridCol w="1609817">
                  <a:extLst>
                    <a:ext uri="{9D8B030D-6E8A-4147-A177-3AD203B41FA5}">
                      <a16:colId xmlns:a16="http://schemas.microsoft.com/office/drawing/2014/main" val="20004"/>
                    </a:ext>
                  </a:extLst>
                </a:gridCol>
                <a:gridCol w="1253620">
                  <a:extLst>
                    <a:ext uri="{9D8B030D-6E8A-4147-A177-3AD203B41FA5}">
                      <a16:colId xmlns:a16="http://schemas.microsoft.com/office/drawing/2014/main" val="20005"/>
                    </a:ext>
                  </a:extLst>
                </a:gridCol>
                <a:gridCol w="1071320">
                  <a:extLst>
                    <a:ext uri="{9D8B030D-6E8A-4147-A177-3AD203B41FA5}">
                      <a16:colId xmlns:a16="http://schemas.microsoft.com/office/drawing/2014/main" val="20006"/>
                    </a:ext>
                  </a:extLst>
                </a:gridCol>
              </a:tblGrid>
              <a:tr h="262571">
                <a:tc>
                  <a:txBody>
                    <a:bodyPr/>
                    <a:lstStyle/>
                    <a:p>
                      <a:pPr marL="0" marR="0">
                        <a:lnSpc>
                          <a:spcPct val="115000"/>
                        </a:lnSpc>
                        <a:spcBef>
                          <a:spcPts val="0"/>
                        </a:spcBef>
                        <a:spcAft>
                          <a:spcPts val="0"/>
                        </a:spcAft>
                      </a:pPr>
                      <a:r>
                        <a:rPr lang="en-US" sz="1300" dirty="0">
                          <a:effectLst/>
                        </a:rPr>
                        <a:t>Arm</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ROA</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Mice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Test Article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Concentration</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Freq.</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Mouse age</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0"/>
                  </a:ext>
                </a:extLst>
              </a:tr>
              <a:tr h="218609">
                <a:tc>
                  <a:txBody>
                    <a:bodyPr/>
                    <a:lstStyle/>
                    <a:p>
                      <a:pPr marL="0" marR="0">
                        <a:lnSpc>
                          <a:spcPct val="115000"/>
                        </a:lnSpc>
                        <a:spcBef>
                          <a:spcPts val="0"/>
                        </a:spcBef>
                        <a:spcAft>
                          <a:spcPts val="0"/>
                        </a:spcAft>
                      </a:pPr>
                      <a:r>
                        <a:rPr lang="en-US" sz="1300" dirty="0">
                          <a:effectLst/>
                          <a:latin typeface="+mn-lt"/>
                        </a:rPr>
                        <a:t>1</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canalostomy</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8 (4M, 4F)</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ea typeface="MS Mincho" panose="02020609040205080304" pitchFamily="49" charset="-128"/>
                          <a:cs typeface="Times New Roman" panose="02020603050405020304" pitchFamily="18" charset="0"/>
                        </a:rPr>
                        <a:t>AAV9-GFP-Cre</a:t>
                      </a:r>
                    </a:p>
                  </a:txBody>
                  <a:tcPr marT="0" marB="0"/>
                </a:tc>
                <a:tc>
                  <a:txBody>
                    <a:bodyPr/>
                    <a:lstStyle/>
                    <a:p>
                      <a:pPr marL="0" marR="0">
                        <a:lnSpc>
                          <a:spcPct val="115000"/>
                        </a:lnSpc>
                        <a:spcBef>
                          <a:spcPts val="0"/>
                        </a:spcBef>
                        <a:spcAft>
                          <a:spcPts val="0"/>
                        </a:spcAft>
                      </a:pPr>
                      <a:r>
                        <a:rPr lang="en-US" sz="1300" dirty="0">
                          <a:effectLst/>
                        </a:rPr>
                        <a:t>1.4 E11 vg, 2μl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 month</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1"/>
                  </a:ext>
                </a:extLst>
              </a:tr>
              <a:tr h="218609">
                <a:tc>
                  <a:txBody>
                    <a:bodyPr/>
                    <a:lstStyle/>
                    <a:p>
                      <a:pPr marL="0" marR="0">
                        <a:lnSpc>
                          <a:spcPct val="115000"/>
                        </a:lnSpc>
                        <a:spcBef>
                          <a:spcPts val="0"/>
                        </a:spcBef>
                        <a:spcAft>
                          <a:spcPts val="0"/>
                        </a:spcAft>
                      </a:pPr>
                      <a:r>
                        <a:rPr lang="en-US" sz="1300" dirty="0">
                          <a:effectLst/>
                          <a:latin typeface="+mn-lt"/>
                          <a:ea typeface="MS Mincho" panose="02020609040205080304" pitchFamily="49" charset="-128"/>
                          <a:cs typeface="Times New Roman" panose="02020603050405020304" pitchFamily="18" charset="0"/>
                        </a:rPr>
                        <a:t>2</a:t>
                      </a:r>
                    </a:p>
                  </a:txBody>
                  <a:tcPr marT="0" marB="0"/>
                </a:tc>
                <a:tc>
                  <a:txBody>
                    <a:bodyPr/>
                    <a:lstStyle/>
                    <a:p>
                      <a:pPr marL="0" marR="0">
                        <a:lnSpc>
                          <a:spcPct val="115000"/>
                        </a:lnSpc>
                        <a:spcBef>
                          <a:spcPts val="0"/>
                        </a:spcBef>
                        <a:spcAft>
                          <a:spcPts val="0"/>
                        </a:spcAft>
                      </a:pPr>
                      <a:r>
                        <a:rPr lang="en-US" sz="1300" dirty="0">
                          <a:effectLst/>
                          <a:latin typeface="+mn-lt"/>
                        </a:rPr>
                        <a:t>canalostomy</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2 (1F, 1M)</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Trypan Blue</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0.4%</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10"/>
                  </a:ext>
                </a:extLst>
              </a:tr>
            </a:tbl>
          </a:graphicData>
        </a:graphic>
      </p:graphicFrame>
      <p:sp>
        <p:nvSpPr>
          <p:cNvPr id="6" name="TextBox 5"/>
          <p:cNvSpPr txBox="1"/>
          <p:nvPr/>
        </p:nvSpPr>
        <p:spPr>
          <a:xfrm>
            <a:off x="7717156" y="241560"/>
            <a:ext cx="3724096" cy="954300"/>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Mouse Model: Ai14</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Target Tissue: Inner ear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Euthanize @5 days post injection</a:t>
            </a:r>
          </a:p>
        </p:txBody>
      </p:sp>
      <p:graphicFrame>
        <p:nvGraphicFramePr>
          <p:cNvPr id="7" name="Table 6"/>
          <p:cNvGraphicFramePr>
            <a:graphicFrameLocks noGrp="1"/>
          </p:cNvGraphicFramePr>
          <p:nvPr>
            <p:extLst>
              <p:ext uri="{D42A27DB-BD31-4B8C-83A1-F6EECF244321}">
                <p14:modId xmlns:p14="http://schemas.microsoft.com/office/powerpoint/2010/main" val="734036748"/>
              </p:ext>
            </p:extLst>
          </p:nvPr>
        </p:nvGraphicFramePr>
        <p:xfrm>
          <a:off x="1000029" y="4415237"/>
          <a:ext cx="10768639" cy="1392436"/>
        </p:xfrm>
        <a:graphic>
          <a:graphicData uri="http://schemas.openxmlformats.org/drawingml/2006/table">
            <a:tbl>
              <a:tblPr firstRow="1" bandRow="1">
                <a:tableStyleId>{5C22544A-7EE6-4342-B048-85BDC9FD1C3A}</a:tableStyleId>
              </a:tblPr>
              <a:tblGrid>
                <a:gridCol w="632611">
                  <a:extLst>
                    <a:ext uri="{9D8B030D-6E8A-4147-A177-3AD203B41FA5}">
                      <a16:colId xmlns:a16="http://schemas.microsoft.com/office/drawing/2014/main" val="20000"/>
                    </a:ext>
                  </a:extLst>
                </a:gridCol>
                <a:gridCol w="1473590">
                  <a:extLst>
                    <a:ext uri="{9D8B030D-6E8A-4147-A177-3AD203B41FA5}">
                      <a16:colId xmlns:a16="http://schemas.microsoft.com/office/drawing/2014/main" val="20001"/>
                    </a:ext>
                  </a:extLst>
                </a:gridCol>
                <a:gridCol w="1203433">
                  <a:extLst>
                    <a:ext uri="{9D8B030D-6E8A-4147-A177-3AD203B41FA5}">
                      <a16:colId xmlns:a16="http://schemas.microsoft.com/office/drawing/2014/main" val="20002"/>
                    </a:ext>
                  </a:extLst>
                </a:gridCol>
                <a:gridCol w="3720240">
                  <a:extLst>
                    <a:ext uri="{9D8B030D-6E8A-4147-A177-3AD203B41FA5}">
                      <a16:colId xmlns:a16="http://schemas.microsoft.com/office/drawing/2014/main" val="20003"/>
                    </a:ext>
                  </a:extLst>
                </a:gridCol>
                <a:gridCol w="1332810">
                  <a:extLst>
                    <a:ext uri="{9D8B030D-6E8A-4147-A177-3AD203B41FA5}">
                      <a16:colId xmlns:a16="http://schemas.microsoft.com/office/drawing/2014/main" val="20004"/>
                    </a:ext>
                  </a:extLst>
                </a:gridCol>
                <a:gridCol w="1307951">
                  <a:extLst>
                    <a:ext uri="{9D8B030D-6E8A-4147-A177-3AD203B41FA5}">
                      <a16:colId xmlns:a16="http://schemas.microsoft.com/office/drawing/2014/main" val="20005"/>
                    </a:ext>
                  </a:extLst>
                </a:gridCol>
                <a:gridCol w="1098004">
                  <a:extLst>
                    <a:ext uri="{9D8B030D-6E8A-4147-A177-3AD203B41FA5}">
                      <a16:colId xmlns:a16="http://schemas.microsoft.com/office/drawing/2014/main" val="20006"/>
                    </a:ext>
                  </a:extLst>
                </a:gridCol>
              </a:tblGrid>
              <a:tr h="299391">
                <a:tc>
                  <a:txBody>
                    <a:bodyPr/>
                    <a:lstStyle/>
                    <a:p>
                      <a:pPr marL="0" marR="0">
                        <a:lnSpc>
                          <a:spcPct val="115000"/>
                        </a:lnSpc>
                        <a:spcBef>
                          <a:spcPts val="0"/>
                        </a:spcBef>
                        <a:spcAft>
                          <a:spcPts val="0"/>
                        </a:spcAft>
                      </a:pPr>
                      <a:r>
                        <a:rPr lang="en-US" sz="1300" dirty="0">
                          <a:effectLst/>
                        </a:rPr>
                        <a:t>Arm</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ROA</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Mice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Test Article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Concentration</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Frequency</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Mouse age</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0"/>
                  </a:ext>
                </a:extLst>
              </a:tr>
              <a:tr h="218609">
                <a:tc>
                  <a:txBody>
                    <a:bodyPr/>
                    <a:lstStyle/>
                    <a:p>
                      <a:pPr marL="0" marR="0">
                        <a:lnSpc>
                          <a:spcPct val="115000"/>
                        </a:lnSpc>
                        <a:spcBef>
                          <a:spcPts val="0"/>
                        </a:spcBef>
                        <a:spcAft>
                          <a:spcPts val="0"/>
                        </a:spcAft>
                      </a:pPr>
                      <a:r>
                        <a:rPr lang="en-US" sz="1300" dirty="0">
                          <a:effectLst/>
                        </a:rPr>
                        <a:t>1</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6  (3M, 3F)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LNP1+SpCas9 </a:t>
                      </a:r>
                      <a:r>
                        <a:rPr lang="en-US" sz="1300" dirty="0" err="1">
                          <a:effectLst/>
                        </a:rPr>
                        <a:t>mRNA+tdT</a:t>
                      </a:r>
                      <a:r>
                        <a:rPr lang="en-US" sz="1300" dirty="0">
                          <a:effectLst/>
                        </a:rPr>
                        <a:t> gRNA (306-O12B)</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0.5mg/ml,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1x</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1"/>
                  </a:ext>
                </a:extLst>
              </a:tr>
              <a:tr h="218609">
                <a:tc>
                  <a:txBody>
                    <a:bodyPr/>
                    <a:lstStyle/>
                    <a:p>
                      <a:pPr marL="0" marR="0">
                        <a:lnSpc>
                          <a:spcPct val="115000"/>
                        </a:lnSpc>
                        <a:spcBef>
                          <a:spcPts val="0"/>
                        </a:spcBef>
                        <a:spcAft>
                          <a:spcPts val="0"/>
                        </a:spcAft>
                      </a:pPr>
                      <a:r>
                        <a:rPr lang="en-US" sz="1300" dirty="0">
                          <a:effectLst/>
                        </a:rPr>
                        <a:t>2</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6  (3M, 3F)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LNP2+SpCas9 </a:t>
                      </a:r>
                      <a:r>
                        <a:rPr lang="en-US" sz="1300" dirty="0" err="1">
                          <a:effectLst/>
                        </a:rPr>
                        <a:t>mRNA+tdT</a:t>
                      </a:r>
                      <a:r>
                        <a:rPr lang="en-US" sz="1300" dirty="0">
                          <a:effectLst/>
                        </a:rPr>
                        <a:t> gRNA (306-S10)</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0.5mg/ml,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2"/>
                  </a:ext>
                </a:extLst>
              </a:tr>
              <a:tr h="218609">
                <a:tc>
                  <a:txBody>
                    <a:bodyPr/>
                    <a:lstStyle/>
                    <a:p>
                      <a:pPr marL="0" marR="0">
                        <a:lnSpc>
                          <a:spcPct val="115000"/>
                        </a:lnSpc>
                        <a:spcBef>
                          <a:spcPts val="0"/>
                        </a:spcBef>
                        <a:spcAft>
                          <a:spcPts val="0"/>
                        </a:spcAft>
                      </a:pPr>
                      <a:r>
                        <a:rPr lang="en-US" sz="1300" strike="sngStrike" baseline="0" dirty="0">
                          <a:effectLst/>
                        </a:rPr>
                        <a:t>3</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canalostomy</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2  (1M, 1F)</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strike="sngStrike" baseline="0" dirty="0">
                          <a:effectLst/>
                        </a:rPr>
                        <a:t>LNP1</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a:effectLst/>
                        </a:rPr>
                        <a:t>0.5mg/ml, 1μl</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a:effectLst/>
                        </a:rPr>
                        <a:t>1x</a:t>
                      </a:r>
                      <a:endParaRPr lang="en-US" sz="1300" strike="sngStrike" baseline="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 month</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3"/>
                  </a:ext>
                </a:extLst>
              </a:tr>
              <a:tr h="218609">
                <a:tc>
                  <a:txBody>
                    <a:bodyPr/>
                    <a:lstStyle/>
                    <a:p>
                      <a:pPr marL="0" marR="0">
                        <a:lnSpc>
                          <a:spcPct val="115000"/>
                        </a:lnSpc>
                        <a:spcBef>
                          <a:spcPts val="0"/>
                        </a:spcBef>
                        <a:spcAft>
                          <a:spcPts val="0"/>
                        </a:spcAft>
                      </a:pPr>
                      <a:r>
                        <a:rPr lang="en-US" sz="1300" strike="sngStrike" baseline="0">
                          <a:effectLst/>
                        </a:rPr>
                        <a:t>4</a:t>
                      </a:r>
                      <a:endParaRPr lang="en-US" sz="1300" strike="sngStrike" baseline="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canalostomy</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2  (1M, 1F)</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strike="sngStrike" baseline="0" dirty="0">
                          <a:effectLst/>
                        </a:rPr>
                        <a:t>LNP2</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0.5mg/ml, 1μl</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1x</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4"/>
                  </a:ext>
                </a:extLst>
              </a:tr>
              <a:tr h="218609">
                <a:tc>
                  <a:txBody>
                    <a:bodyPr/>
                    <a:lstStyle/>
                    <a:p>
                      <a:pPr marL="0" marR="0">
                        <a:lnSpc>
                          <a:spcPct val="115000"/>
                        </a:lnSpc>
                        <a:spcBef>
                          <a:spcPts val="0"/>
                        </a:spcBef>
                        <a:spcAft>
                          <a:spcPts val="0"/>
                        </a:spcAft>
                      </a:pPr>
                      <a:r>
                        <a:rPr lang="en-US" sz="1300" dirty="0">
                          <a:effectLst/>
                        </a:rPr>
                        <a:t>2</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2  (1M, 1F)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Un-injected Control- Ai14</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480651897"/>
                  </a:ext>
                </a:extLst>
              </a:tr>
            </a:tbl>
          </a:graphicData>
        </a:graphic>
      </p:graphicFrame>
      <p:sp>
        <p:nvSpPr>
          <p:cNvPr id="11" name="TextBox 10">
            <a:extLst>
              <a:ext uri="{FF2B5EF4-FFF2-40B4-BE49-F238E27FC236}">
                <a16:creationId xmlns:a16="http://schemas.microsoft.com/office/drawing/2014/main" id="{6D278B28-057C-4A9B-BFAB-568834FF4098}"/>
              </a:ext>
            </a:extLst>
          </p:cNvPr>
          <p:cNvSpPr txBox="1"/>
          <p:nvPr/>
        </p:nvSpPr>
        <p:spPr>
          <a:xfrm>
            <a:off x="931335" y="2560878"/>
            <a:ext cx="5789405" cy="1077218"/>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C2A29"/>
                </a:solidFill>
                <a:effectLst/>
                <a:uLnTx/>
                <a:uFillTx/>
                <a:latin typeface="Arial"/>
                <a:ea typeface="+mn-ea"/>
                <a:cs typeface="+mn-cs"/>
              </a:rPr>
              <a:t>Euthanize 14 days after injection (takedown 2/2 and 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C2A29"/>
              </a:solidFill>
              <a:effectLst/>
              <a:uLnTx/>
              <a:uFillTx/>
              <a:latin typeface="Arial"/>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C2A29"/>
                </a:solidFill>
                <a:effectLst/>
                <a:uLnTx/>
                <a:uFillTx/>
                <a:latin typeface="Arial"/>
                <a:ea typeface="+mn-ea"/>
                <a:cs typeface="+mn-cs"/>
              </a:rPr>
              <a:t>1/8 </a:t>
            </a:r>
            <a:r>
              <a:rPr kumimoji="0" lang="en-US" sz="1600" b="0" i="0" u="none" strike="noStrike" kern="1200" cap="none" spc="0" normalizeH="0" baseline="0" noProof="0" dirty="0" err="1">
                <a:ln>
                  <a:noFill/>
                </a:ln>
                <a:solidFill>
                  <a:srgbClr val="2C2A29"/>
                </a:solidFill>
                <a:effectLst/>
                <a:uLnTx/>
                <a:uFillTx/>
                <a:latin typeface="Arial"/>
                <a:ea typeface="+mn-ea"/>
                <a:cs typeface="+mn-cs"/>
              </a:rPr>
              <a:t>AAV</a:t>
            </a:r>
            <a:r>
              <a:rPr kumimoji="0" lang="en-US" sz="1600" b="0" i="0" u="none" strike="noStrike" kern="1200" cap="none" spc="0" normalizeH="0" baseline="0" noProof="0" dirty="0">
                <a:ln>
                  <a:noFill/>
                </a:ln>
                <a:solidFill>
                  <a:srgbClr val="2C2A29"/>
                </a:solidFill>
                <a:effectLst/>
                <a:uLnTx/>
                <a:uFillTx/>
                <a:latin typeface="Arial"/>
                <a:ea typeface="+mn-ea"/>
                <a:cs typeface="+mn-cs"/>
              </a:rPr>
              <a:t> injected mice showed evidence of successful surgery</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C2A29"/>
                </a:solidFill>
                <a:effectLst/>
                <a:uLnTx/>
                <a:uFillTx/>
                <a:latin typeface="Arial"/>
                <a:ea typeface="+mn-ea"/>
                <a:cs typeface="+mn-cs"/>
              </a:rPr>
              <a:t>1/2 Trypan injected has dye still in area</a:t>
            </a:r>
          </a:p>
        </p:txBody>
      </p:sp>
      <p:sp>
        <p:nvSpPr>
          <p:cNvPr id="12" name="TextBox 11">
            <a:extLst>
              <a:ext uri="{FF2B5EF4-FFF2-40B4-BE49-F238E27FC236}">
                <a16:creationId xmlns:a16="http://schemas.microsoft.com/office/drawing/2014/main" id="{5A47B80C-E875-4113-972A-EA4D15E2B39B}"/>
              </a:ext>
            </a:extLst>
          </p:cNvPr>
          <p:cNvSpPr txBox="1"/>
          <p:nvPr/>
        </p:nvSpPr>
        <p:spPr>
          <a:xfrm>
            <a:off x="1000028" y="1362993"/>
            <a:ext cx="2824684" cy="37965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Delivery Validation Pilot </a:t>
            </a:r>
          </a:p>
        </p:txBody>
      </p:sp>
      <p:sp>
        <p:nvSpPr>
          <p:cNvPr id="13" name="TextBox 12">
            <a:extLst>
              <a:ext uri="{FF2B5EF4-FFF2-40B4-BE49-F238E27FC236}">
                <a16:creationId xmlns:a16="http://schemas.microsoft.com/office/drawing/2014/main" id="{3CBFACA1-8142-494A-89B5-CF19D6054F71}"/>
              </a:ext>
            </a:extLst>
          </p:cNvPr>
          <p:cNvSpPr txBox="1"/>
          <p:nvPr/>
        </p:nvSpPr>
        <p:spPr>
          <a:xfrm>
            <a:off x="931335" y="3991020"/>
            <a:ext cx="1808508" cy="37965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Study- Revised</a:t>
            </a:r>
          </a:p>
        </p:txBody>
      </p:sp>
      <p:sp>
        <p:nvSpPr>
          <p:cNvPr id="10" name="TextBox 9">
            <a:extLst>
              <a:ext uri="{FF2B5EF4-FFF2-40B4-BE49-F238E27FC236}">
                <a16:creationId xmlns:a16="http://schemas.microsoft.com/office/drawing/2014/main" id="{6063EAA8-E8FC-4000-8BF3-2E06E6A911D7}"/>
              </a:ext>
            </a:extLst>
          </p:cNvPr>
          <p:cNvSpPr txBox="1"/>
          <p:nvPr/>
        </p:nvSpPr>
        <p:spPr>
          <a:xfrm>
            <a:off x="501461" y="1308173"/>
            <a:ext cx="466794" cy="523220"/>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sym typeface="Wingdings" panose="05000000000000000000" pitchFamily="2" charset="2"/>
              </a:rPr>
              <a:t></a:t>
            </a:r>
            <a:endParaRPr kumimoji="0" lang="en-US" sz="28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endParaRPr>
          </a:p>
        </p:txBody>
      </p:sp>
      <p:sp>
        <p:nvSpPr>
          <p:cNvPr id="14" name="TextBox 13">
            <a:extLst>
              <a:ext uri="{FF2B5EF4-FFF2-40B4-BE49-F238E27FC236}">
                <a16:creationId xmlns:a16="http://schemas.microsoft.com/office/drawing/2014/main" id="{958D9F80-4F5E-42B2-9A9B-24485C129248}"/>
              </a:ext>
            </a:extLst>
          </p:cNvPr>
          <p:cNvSpPr txBox="1"/>
          <p:nvPr/>
        </p:nvSpPr>
        <p:spPr>
          <a:xfrm>
            <a:off x="521728" y="3919206"/>
            <a:ext cx="466794" cy="523220"/>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sym typeface="Wingdings" panose="05000000000000000000" pitchFamily="2" charset="2"/>
              </a:rPr>
              <a:t></a:t>
            </a:r>
            <a:endParaRPr kumimoji="0" lang="en-US" sz="28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endParaRPr>
          </a:p>
        </p:txBody>
      </p:sp>
    </p:spTree>
    <p:extLst>
      <p:ext uri="{BB962C8B-B14F-4D97-AF65-F5344CB8AC3E}">
        <p14:creationId xmlns:p14="http://schemas.microsoft.com/office/powerpoint/2010/main" val="125737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8E7D-A3CE-4058-BD77-4EDC53DA7411}"/>
              </a:ext>
            </a:extLst>
          </p:cNvPr>
          <p:cNvSpPr>
            <a:spLocks noGrp="1"/>
          </p:cNvSpPr>
          <p:nvPr>
            <p:ph type="title"/>
          </p:nvPr>
        </p:nvSpPr>
        <p:spPr>
          <a:xfrm>
            <a:off x="1255262" y="274639"/>
            <a:ext cx="10513409" cy="689188"/>
          </a:xfrm>
        </p:spPr>
        <p:txBody>
          <a:bodyPr anchor="t"/>
          <a:lstStyle/>
          <a:p>
            <a:r>
              <a:rPr lang="en-US" sz="3733" dirty="0"/>
              <a:t>Chen Project- Methods and Analysis</a:t>
            </a:r>
          </a:p>
        </p:txBody>
      </p:sp>
      <p:sp>
        <p:nvSpPr>
          <p:cNvPr id="3" name="Slide Number Placeholder 2">
            <a:extLst>
              <a:ext uri="{FF2B5EF4-FFF2-40B4-BE49-F238E27FC236}">
                <a16:creationId xmlns:a16="http://schemas.microsoft.com/office/drawing/2014/main" id="{F6B06AF6-5704-4B6E-899F-89188E386734}"/>
              </a:ext>
            </a:extLst>
          </p:cNvPr>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4791E93-A2B7-0848-BDB4-10A6DF01D9B6}" type="slidenum">
              <a:rPr kumimoji="0" lang="en-US" sz="1400" b="0" i="0" u="none" strike="noStrike" kern="1200" cap="none" spc="0" normalizeH="0" baseline="0" noProof="0">
                <a:ln>
                  <a:noFill/>
                </a:ln>
                <a:solidFill>
                  <a:srgbClr val="333F48"/>
                </a:solidFill>
                <a:effectLst/>
                <a:uLnTx/>
                <a:uFillTx/>
                <a:latin typeface="Arial"/>
                <a:ea typeface="+mn-ea"/>
                <a:cs typeface="Arial"/>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333F48"/>
              </a:solidFill>
              <a:effectLst/>
              <a:uLnTx/>
              <a:uFillTx/>
              <a:latin typeface="Arial"/>
              <a:ea typeface="+mn-ea"/>
              <a:cs typeface="Arial"/>
            </a:endParaRPr>
          </a:p>
        </p:txBody>
      </p:sp>
      <p:sp>
        <p:nvSpPr>
          <p:cNvPr id="4" name="Content Placeholder 3">
            <a:extLst>
              <a:ext uri="{FF2B5EF4-FFF2-40B4-BE49-F238E27FC236}">
                <a16:creationId xmlns:a16="http://schemas.microsoft.com/office/drawing/2014/main" id="{7EFFFA9E-D5D3-4C5A-8282-0485F8E1F144}"/>
              </a:ext>
            </a:extLst>
          </p:cNvPr>
          <p:cNvSpPr>
            <a:spLocks noGrp="1"/>
          </p:cNvSpPr>
          <p:nvPr>
            <p:ph sz="quarter" idx="12"/>
          </p:nvPr>
        </p:nvSpPr>
        <p:spPr>
          <a:xfrm>
            <a:off x="1255262" y="1054443"/>
            <a:ext cx="10513409" cy="4736757"/>
          </a:xfrm>
        </p:spPr>
        <p:txBody>
          <a:bodyPr/>
          <a:lstStyle/>
          <a:p>
            <a:r>
              <a:rPr lang="en-US" sz="2400" dirty="0"/>
              <a:t>Canalostomy injections were performed in 4-6 week old Ai14 mice.  Inner ears were collected and fixed in 4% </a:t>
            </a:r>
            <a:r>
              <a:rPr lang="en-US" sz="2400" dirty="0" err="1"/>
              <a:t>PFA</a:t>
            </a:r>
            <a:r>
              <a:rPr lang="en-US" sz="2400" dirty="0"/>
              <a:t>, decalcified in 10% EDTA, and then whole mounted in 3 sections and </a:t>
            </a:r>
            <a:r>
              <a:rPr lang="en-US" sz="2400" dirty="0" err="1"/>
              <a:t>immunostained</a:t>
            </a:r>
            <a:r>
              <a:rPr lang="en-US" sz="2400" dirty="0"/>
              <a:t> 5 days after NP were delivered.  Cochlea from both AAV9-GFP-Cre injected and </a:t>
            </a:r>
            <a:r>
              <a:rPr lang="en-US" sz="2400" dirty="0" err="1"/>
              <a:t>LNP</a:t>
            </a:r>
            <a:r>
              <a:rPr lang="en-US" sz="2400" dirty="0"/>
              <a:t> injected mice were processed in the same manner.</a:t>
            </a:r>
          </a:p>
          <a:p>
            <a:pPr lvl="1"/>
            <a:r>
              <a:rPr lang="en-US" sz="1800" dirty="0"/>
              <a:t>Inner ear dissections- </a:t>
            </a:r>
            <a:r>
              <a:rPr lang="en-US" sz="1800" i="1" dirty="0">
                <a:solidFill>
                  <a:schemeClr val="accent4"/>
                </a:solidFill>
              </a:rPr>
              <a:t>assistance from Basile Tarchini Lab</a:t>
            </a:r>
          </a:p>
          <a:p>
            <a:pPr lvl="1"/>
            <a:r>
              <a:rPr lang="en-US" sz="1800" dirty="0"/>
              <a:t>Whole mount/IF of specimens and imaging- </a:t>
            </a:r>
            <a:r>
              <a:rPr lang="en-US" sz="1800" i="1" dirty="0">
                <a:solidFill>
                  <a:schemeClr val="accent4"/>
                </a:solidFill>
              </a:rPr>
              <a:t>assistance from Basile Tarchini Lab</a:t>
            </a:r>
          </a:p>
          <a:p>
            <a:r>
              <a:rPr lang="en-US" sz="2333" dirty="0">
                <a:solidFill>
                  <a:schemeClr val="tx1"/>
                </a:solidFill>
              </a:rPr>
              <a:t>Whole mounted cochlea were imaged using confocal microscopy and serial z stacks collected for each region.</a:t>
            </a:r>
          </a:p>
          <a:p>
            <a:pPr lvl="1"/>
            <a:endParaRPr lang="en-US" sz="1800" i="1" dirty="0">
              <a:solidFill>
                <a:schemeClr val="accent4"/>
              </a:solidFill>
            </a:endParaRPr>
          </a:p>
        </p:txBody>
      </p:sp>
    </p:spTree>
    <p:extLst>
      <p:ext uri="{BB962C8B-B14F-4D97-AF65-F5344CB8AC3E}">
        <p14:creationId xmlns:p14="http://schemas.microsoft.com/office/powerpoint/2010/main" val="116945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F859D0-9534-4FB9-8CAA-8A4780FA07F9}"/>
              </a:ext>
            </a:extLst>
          </p:cNvPr>
          <p:cNvSpPr>
            <a:spLocks noGrp="1"/>
          </p:cNvSpPr>
          <p:nvPr>
            <p:ph type="sldNum" sz="quarter" idx="4"/>
          </p:nvPr>
        </p:nvSpPr>
        <p:spPr/>
        <p:txBody>
          <a:bodyPr/>
          <a:lstStyle/>
          <a:p>
            <a:fld id="{24791E93-A2B7-0848-BDB4-10A6DF01D9B6}" type="slidenum">
              <a:rPr lang="en-US" smtClean="0">
                <a:solidFill>
                  <a:srgbClr val="333F48"/>
                </a:solidFill>
              </a:rPr>
              <a:pPr/>
              <a:t>6</a:t>
            </a:fld>
            <a:endParaRPr lang="en-US" dirty="0">
              <a:solidFill>
                <a:srgbClr val="333F48"/>
              </a:solidFill>
            </a:endParaRPr>
          </a:p>
        </p:txBody>
      </p:sp>
      <p:pic>
        <p:nvPicPr>
          <p:cNvPr id="5" name="Picture 4">
            <a:extLst>
              <a:ext uri="{FF2B5EF4-FFF2-40B4-BE49-F238E27FC236}">
                <a16:creationId xmlns:a16="http://schemas.microsoft.com/office/drawing/2014/main" id="{4F37992F-2D2E-400F-AFA0-24FA0FE17107}"/>
              </a:ext>
            </a:extLst>
          </p:cNvPr>
          <p:cNvPicPr>
            <a:picLocks noChangeAspect="1"/>
          </p:cNvPicPr>
          <p:nvPr/>
        </p:nvPicPr>
        <p:blipFill>
          <a:blip r:embed="rId2"/>
          <a:stretch>
            <a:fillRect/>
          </a:stretch>
        </p:blipFill>
        <p:spPr>
          <a:xfrm>
            <a:off x="1591606" y="212723"/>
            <a:ext cx="9008788" cy="6449473"/>
          </a:xfrm>
          <a:prstGeom prst="rect">
            <a:avLst/>
          </a:prstGeom>
        </p:spPr>
      </p:pic>
    </p:spTree>
    <p:extLst>
      <p:ext uri="{BB962C8B-B14F-4D97-AF65-F5344CB8AC3E}">
        <p14:creationId xmlns:p14="http://schemas.microsoft.com/office/powerpoint/2010/main" val="4798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8020-85B1-4322-837C-8A797C926D49}"/>
              </a:ext>
            </a:extLst>
          </p:cNvPr>
          <p:cNvSpPr>
            <a:spLocks noGrp="1"/>
          </p:cNvSpPr>
          <p:nvPr>
            <p:ph type="title"/>
          </p:nvPr>
        </p:nvSpPr>
        <p:spPr/>
        <p:txBody>
          <a:bodyPr anchor="t"/>
          <a:lstStyle/>
          <a:p>
            <a:r>
              <a:rPr lang="en-US" sz="4000" dirty="0"/>
              <a:t>Pilot &amp; Study results summary </a:t>
            </a:r>
          </a:p>
        </p:txBody>
      </p:sp>
      <p:sp>
        <p:nvSpPr>
          <p:cNvPr id="3" name="Slide Number Placeholder 2">
            <a:extLst>
              <a:ext uri="{FF2B5EF4-FFF2-40B4-BE49-F238E27FC236}">
                <a16:creationId xmlns:a16="http://schemas.microsoft.com/office/drawing/2014/main" id="{1A9C06F3-6633-4300-B143-C74D029F8FB7}"/>
              </a:ext>
            </a:extLst>
          </p:cNvPr>
          <p:cNvSpPr>
            <a:spLocks noGrp="1"/>
          </p:cNvSpPr>
          <p:nvPr>
            <p:ph type="sldNum" sz="quarter" idx="4"/>
          </p:nvPr>
        </p:nvSpPr>
        <p:spPr/>
        <p:txBody>
          <a:bodyPr/>
          <a:lstStyle/>
          <a:p>
            <a:fld id="{24791E93-A2B7-0848-BDB4-10A6DF01D9B6}" type="slidenum">
              <a:rPr lang="en-US" smtClean="0"/>
              <a:pPr/>
              <a:t>7</a:t>
            </a:fld>
            <a:endParaRPr lang="en-US" dirty="0"/>
          </a:p>
        </p:txBody>
      </p:sp>
      <p:sp>
        <p:nvSpPr>
          <p:cNvPr id="4" name="Content Placeholder 3">
            <a:extLst>
              <a:ext uri="{FF2B5EF4-FFF2-40B4-BE49-F238E27FC236}">
                <a16:creationId xmlns:a16="http://schemas.microsoft.com/office/drawing/2014/main" id="{07DE6F41-B775-4120-BE14-36CEA271811A}"/>
              </a:ext>
            </a:extLst>
          </p:cNvPr>
          <p:cNvSpPr>
            <a:spLocks noGrp="1"/>
          </p:cNvSpPr>
          <p:nvPr>
            <p:ph sz="quarter" idx="12"/>
          </p:nvPr>
        </p:nvSpPr>
        <p:spPr>
          <a:xfrm>
            <a:off x="1255262" y="1417639"/>
            <a:ext cx="10513409" cy="4373561"/>
          </a:xfrm>
        </p:spPr>
        <p:txBody>
          <a:bodyPr/>
          <a:lstStyle/>
          <a:p>
            <a:pPr lvl="0"/>
            <a:r>
              <a:rPr lang="en-US" sz="2000" dirty="0">
                <a:solidFill>
                  <a:srgbClr val="333F48"/>
                </a:solidFill>
              </a:rPr>
              <a:t>Only 2 surgeries were successful </a:t>
            </a:r>
            <a:r>
              <a:rPr lang="en-US" sz="2000" dirty="0"/>
              <a:t>from </a:t>
            </a:r>
            <a:r>
              <a:rPr lang="en-US" sz="2000" dirty="0" err="1"/>
              <a:t>AAV-cre</a:t>
            </a:r>
            <a:r>
              <a:rPr lang="en-US" sz="2000" dirty="0"/>
              <a:t> pilot / Trypan Blue injections (n=10)</a:t>
            </a:r>
          </a:p>
          <a:p>
            <a:pPr lvl="0"/>
            <a:r>
              <a:rPr lang="en-US" sz="2000" dirty="0"/>
              <a:t>Additional training and evaluation was given by Tarchini lab and technique was modified slightly.  Following retraining, 3/4 trypan blue injected mice showed evidence of dye in inner ear canal</a:t>
            </a:r>
          </a:p>
          <a:p>
            <a:pPr lvl="0"/>
            <a:r>
              <a:rPr lang="en-US" sz="2000" dirty="0"/>
              <a:t>Proceeded with injection of study test articles 306-O12B and 306-S10 (n=12)</a:t>
            </a:r>
          </a:p>
          <a:p>
            <a:pPr lvl="0"/>
            <a:r>
              <a:rPr lang="en-US" sz="2000" dirty="0"/>
              <a:t>Only 1/12 injected animals showed evidence of proper delivery (first injection of the day) suggesting that there may have been technical issues with the handling of the test articles as well as continued challenges with delivery technique.  Agreed to repeat injections again with modifications to handling of the test articles and to perform injections in parallel with delivery team to rule out any problems with the material to be delivered.</a:t>
            </a:r>
          </a:p>
        </p:txBody>
      </p:sp>
    </p:spTree>
    <p:extLst>
      <p:ext uri="{BB962C8B-B14F-4D97-AF65-F5344CB8AC3E}">
        <p14:creationId xmlns:p14="http://schemas.microsoft.com/office/powerpoint/2010/main" val="235832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87E4F-75AE-4A03-8A06-6BA0448E8C51}"/>
              </a:ext>
            </a:extLst>
          </p:cNvPr>
          <p:cNvSpPr>
            <a:spLocks noGrp="1"/>
          </p:cNvSpPr>
          <p:nvPr>
            <p:ph type="sldNum" sz="quarter" idx="10"/>
          </p:nvPr>
        </p:nvSpPr>
        <p:spPr/>
        <p:txBody>
          <a:bodyPr/>
          <a:lstStyle/>
          <a:p>
            <a:fld id="{24791E93-A2B7-0848-BDB4-10A6DF01D9B6}" type="slidenum">
              <a:rPr lang="en-US" smtClean="0"/>
              <a:pPr/>
              <a:t>8</a:t>
            </a:fld>
            <a:endParaRPr lang="en-US" dirty="0"/>
          </a:p>
        </p:txBody>
      </p:sp>
      <p:pic>
        <p:nvPicPr>
          <p:cNvPr id="3" name="Picture 2">
            <a:extLst>
              <a:ext uri="{FF2B5EF4-FFF2-40B4-BE49-F238E27FC236}">
                <a16:creationId xmlns:a16="http://schemas.microsoft.com/office/drawing/2014/main" id="{FE7157F2-9F3F-4DCD-A40F-43AA537FED69}"/>
              </a:ext>
            </a:extLst>
          </p:cNvPr>
          <p:cNvPicPr>
            <a:picLocks noChangeAspect="1"/>
          </p:cNvPicPr>
          <p:nvPr/>
        </p:nvPicPr>
        <p:blipFill>
          <a:blip r:embed="rId2"/>
          <a:stretch>
            <a:fillRect/>
          </a:stretch>
        </p:blipFill>
        <p:spPr>
          <a:xfrm>
            <a:off x="2162143" y="0"/>
            <a:ext cx="8379619" cy="6752273"/>
          </a:xfrm>
          <a:prstGeom prst="rect">
            <a:avLst/>
          </a:prstGeom>
        </p:spPr>
      </p:pic>
      <p:sp>
        <p:nvSpPr>
          <p:cNvPr id="4" name="TextBox 3">
            <a:extLst>
              <a:ext uri="{FF2B5EF4-FFF2-40B4-BE49-F238E27FC236}">
                <a16:creationId xmlns:a16="http://schemas.microsoft.com/office/drawing/2014/main" id="{6AD4D028-96B4-472B-B33E-EEE56FF5D9E5}"/>
              </a:ext>
            </a:extLst>
          </p:cNvPr>
          <p:cNvSpPr txBox="1"/>
          <p:nvPr/>
        </p:nvSpPr>
        <p:spPr>
          <a:xfrm>
            <a:off x="842211" y="17806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784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0B2AFC-3F67-4EED-92F6-3C7AD3935745}"/>
              </a:ext>
            </a:extLst>
          </p:cNvPr>
          <p:cNvSpPr>
            <a:spLocks noGrp="1"/>
          </p:cNvSpPr>
          <p:nvPr>
            <p:ph type="sldNum" sz="quarter" idx="10"/>
          </p:nvPr>
        </p:nvSpPr>
        <p:spPr/>
        <p:txBody>
          <a:bodyPr/>
          <a:lstStyle/>
          <a:p>
            <a:fld id="{24791E93-A2B7-0848-BDB4-10A6DF01D9B6}" type="slidenum">
              <a:rPr lang="en-US" smtClean="0"/>
              <a:pPr/>
              <a:t>9</a:t>
            </a:fld>
            <a:endParaRPr lang="en-US" dirty="0"/>
          </a:p>
        </p:txBody>
      </p:sp>
      <p:pic>
        <p:nvPicPr>
          <p:cNvPr id="3" name="Picture 2">
            <a:extLst>
              <a:ext uri="{FF2B5EF4-FFF2-40B4-BE49-F238E27FC236}">
                <a16:creationId xmlns:a16="http://schemas.microsoft.com/office/drawing/2014/main" id="{CA079704-B8EF-4F6B-88E2-C30387264EB4}"/>
              </a:ext>
            </a:extLst>
          </p:cNvPr>
          <p:cNvPicPr>
            <a:picLocks noChangeAspect="1"/>
          </p:cNvPicPr>
          <p:nvPr/>
        </p:nvPicPr>
        <p:blipFill>
          <a:blip r:embed="rId2"/>
          <a:stretch>
            <a:fillRect/>
          </a:stretch>
        </p:blipFill>
        <p:spPr>
          <a:xfrm>
            <a:off x="2537574" y="21021"/>
            <a:ext cx="7978701" cy="6761747"/>
          </a:xfrm>
          <a:prstGeom prst="rect">
            <a:avLst/>
          </a:prstGeom>
        </p:spPr>
      </p:pic>
    </p:spTree>
    <p:extLst>
      <p:ext uri="{BB962C8B-B14F-4D97-AF65-F5344CB8AC3E}">
        <p14:creationId xmlns:p14="http://schemas.microsoft.com/office/powerpoint/2010/main" val="1212889998"/>
      </p:ext>
    </p:extLst>
  </p:cSld>
  <p:clrMapOvr>
    <a:masterClrMapping/>
  </p:clrMapOvr>
</p:sld>
</file>

<file path=ppt/theme/theme1.xml><?xml version="1.0" encoding="utf-8"?>
<a:theme xmlns:a="http://schemas.openxmlformats.org/drawingml/2006/main" name="2_Powerpoint_Template_16x9">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werpoint_Template_16x9">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6B0B740ECD7F418164696BD5D45C61" ma:contentTypeVersion="16" ma:contentTypeDescription="Create a new document." ma:contentTypeScope="" ma:versionID="a5c5d7a47d49c3a9e8877a8f98704af3">
  <xsd:schema xmlns:xsd="http://www.w3.org/2001/XMLSchema" xmlns:xs="http://www.w3.org/2001/XMLSchema" xmlns:p="http://schemas.microsoft.com/office/2006/metadata/properties" xmlns:ns2="1ede3b14-c407-4f78-a408-31a7f74c0476" xmlns:ns3="6d9280eb-d935-48c4-a9fd-fd18a0df2635" targetNamespace="http://schemas.microsoft.com/office/2006/metadata/properties" ma:root="true" ma:fieldsID="010a9214fda009d5579bf84dd4bef4df" ns2:_="" ns3:_="">
    <xsd:import namespace="1ede3b14-c407-4f78-a408-31a7f74c0476"/>
    <xsd:import namespace="6d9280eb-d935-48c4-a9fd-fd18a0df26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de3b14-c407-4f78-a408-31a7f74c0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dff210b-1a75-4f95-bf42-e73e2711a7ca"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9280eb-d935-48c4-a9fd-fd18a0df26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1c67233-d297-4e01-a813-c986068440d3}" ma:internalName="TaxCatchAll" ma:showField="CatchAllData" ma:web="6d9280eb-d935-48c4-a9fd-fd18a0df26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de3b14-c407-4f78-a408-31a7f74c0476">
      <Terms xmlns="http://schemas.microsoft.com/office/infopath/2007/PartnerControls"/>
    </lcf76f155ced4ddcb4097134ff3c332f>
    <TaxCatchAll xmlns="6d9280eb-d935-48c4-a9fd-fd18a0df2635" xsi:nil="true"/>
  </documentManagement>
</p:properties>
</file>

<file path=customXml/itemProps1.xml><?xml version="1.0" encoding="utf-8"?>
<ds:datastoreItem xmlns:ds="http://schemas.openxmlformats.org/officeDocument/2006/customXml" ds:itemID="{40D2865C-297D-4C4B-9488-4C782573D8FB}"/>
</file>

<file path=customXml/itemProps2.xml><?xml version="1.0" encoding="utf-8"?>
<ds:datastoreItem xmlns:ds="http://schemas.openxmlformats.org/officeDocument/2006/customXml" ds:itemID="{DAC8E7B9-C451-4330-9828-869C075E48FC}"/>
</file>

<file path=customXml/itemProps3.xml><?xml version="1.0" encoding="utf-8"?>
<ds:datastoreItem xmlns:ds="http://schemas.openxmlformats.org/officeDocument/2006/customXml" ds:itemID="{B40BA443-5F13-4328-93B8-37E7DF5F1DC3}"/>
</file>

<file path=docProps/app.xml><?xml version="1.0" encoding="utf-8"?>
<Properties xmlns="http://schemas.openxmlformats.org/officeDocument/2006/extended-properties" xmlns:vt="http://schemas.openxmlformats.org/officeDocument/2006/docPropsVTypes">
  <TotalTime>634</TotalTime>
  <Words>911</Words>
  <Application>Microsoft Macintosh PowerPoint</Application>
  <PresentationFormat>Widescreen</PresentationFormat>
  <Paragraphs>171</Paragraphs>
  <Slides>12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Courier New</vt:lpstr>
      <vt:lpstr>Wingdings</vt:lpstr>
      <vt:lpstr>2_Powerpoint_Template_16x9</vt:lpstr>
      <vt:lpstr>Powerpoint_Template_16x9</vt:lpstr>
      <vt:lpstr>Chen Delivery Validation Study Report</vt:lpstr>
      <vt:lpstr>Chen Validation Summary Report</vt:lpstr>
      <vt:lpstr>Chen Project Overview and Changes</vt:lpstr>
      <vt:lpstr>Chen Testing Plan</vt:lpstr>
      <vt:lpstr>Chen Project- Methods and Analysis</vt:lpstr>
      <vt:lpstr>PowerPoint Presentation</vt:lpstr>
      <vt:lpstr>Pilot &amp; Study results summary </vt:lpstr>
      <vt:lpstr>PowerPoint Presentation</vt:lpstr>
      <vt:lpstr>PowerPoint Presentation</vt:lpstr>
      <vt:lpstr>Repeat injections- April 2021</vt:lpstr>
      <vt:lpstr>Second Round of injections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Gong Delivery Validation Study Report</dc:title>
  <dc:creator>Kathy Snow</dc:creator>
  <cp:lastModifiedBy>Steve Murray</cp:lastModifiedBy>
  <cp:revision>28</cp:revision>
  <dcterms:created xsi:type="dcterms:W3CDTF">2021-05-20T00:34:42Z</dcterms:created>
  <dcterms:modified xsi:type="dcterms:W3CDTF">2021-05-20T12:43:47Z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0x010100176B0B740ECD7F418164696BD5D45C61</vt:lpwstr>
  </property>
</Properties>
</file>