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"/>
  </p:notesMasterIdLst>
  <p:sldIdLst>
    <p:sldId id="307" r:id="rId2"/>
    <p:sldId id="634" r:id="rId3"/>
  </p:sldIdLst>
  <p:sldSz cx="6858000" cy="9906000" type="A4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9" autoAdjust="0"/>
    <p:restoredTop sz="94660"/>
  </p:normalViewPr>
  <p:slideViewPr>
    <p:cSldViewPr snapToGrid="0">
      <p:cViewPr varScale="1">
        <p:scale>
          <a:sx n="78" d="100"/>
          <a:sy n="78" d="100"/>
        </p:scale>
        <p:origin x="28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11" Type="http://schemas.openxmlformats.org/officeDocument/2006/relationships/customXml" Target="../customXml/item3.xml"/><Relationship Id="rId5" Type="http://schemas.openxmlformats.org/officeDocument/2006/relationships/presProps" Target="presProps.xml"/><Relationship Id="rId10" Type="http://schemas.openxmlformats.org/officeDocument/2006/relationships/customXml" Target="../customXml/item2.xml"/><Relationship Id="rId4" Type="http://schemas.openxmlformats.org/officeDocument/2006/relationships/notesMaster" Target="notesMasters/notesMaster1.xml"/><Relationship Id="rId9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AD00065-70E0-4053-B6F4-D0F82E14D8B3}" type="datetimeFigureOut">
              <a:rPr lang="en-US" smtClean="0"/>
              <a:t>3/14/22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35238" y="1200150"/>
            <a:ext cx="224472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ED621F5-D2D0-4F44-97EA-0788B8DD1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868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8BE06-7ECD-4C8B-9A3D-9FF564C42B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46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F4022-855A-416C-9D30-0880273213BE}" type="datetimeFigureOut">
              <a:rPr lang="en-US" smtClean="0"/>
              <a:t>3/14/22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E1068-D527-4CF2-BF07-61FDB9C84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672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F4022-855A-416C-9D30-0880273213BE}" type="datetimeFigureOut">
              <a:rPr lang="en-US" smtClean="0"/>
              <a:t>3/14/22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E1068-D527-4CF2-BF07-61FDB9C84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789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F4022-855A-416C-9D30-0880273213BE}" type="datetimeFigureOut">
              <a:rPr lang="en-US" smtClean="0"/>
              <a:t>3/14/22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E1068-D527-4CF2-BF07-61FDB9C84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35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F4022-855A-416C-9D30-0880273213BE}" type="datetimeFigureOut">
              <a:rPr lang="en-US" smtClean="0"/>
              <a:t>3/14/22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E1068-D527-4CF2-BF07-61FDB9C84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306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F4022-855A-416C-9D30-0880273213BE}" type="datetimeFigureOut">
              <a:rPr lang="en-US" smtClean="0"/>
              <a:t>3/14/22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E1068-D527-4CF2-BF07-61FDB9C84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065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F4022-855A-416C-9D30-0880273213BE}" type="datetimeFigureOut">
              <a:rPr lang="en-US" smtClean="0"/>
              <a:t>3/14/22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E1068-D527-4CF2-BF07-61FDB9C84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400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F4022-855A-416C-9D30-0880273213BE}" type="datetimeFigureOut">
              <a:rPr lang="en-US" smtClean="0"/>
              <a:t>3/14/22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E1068-D527-4CF2-BF07-61FDB9C84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24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F4022-855A-416C-9D30-0880273213BE}" type="datetimeFigureOut">
              <a:rPr lang="en-US" smtClean="0"/>
              <a:t>3/14/22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E1068-D527-4CF2-BF07-61FDB9C84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68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F4022-855A-416C-9D30-0880273213BE}" type="datetimeFigureOut">
              <a:rPr lang="en-US" smtClean="0"/>
              <a:t>3/14/22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E1068-D527-4CF2-BF07-61FDB9C84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685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F4022-855A-416C-9D30-0880273213BE}" type="datetimeFigureOut">
              <a:rPr lang="en-US" smtClean="0"/>
              <a:t>3/14/22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E1068-D527-4CF2-BF07-61FDB9C84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707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F4022-855A-416C-9D30-0880273213BE}" type="datetimeFigureOut">
              <a:rPr lang="en-US" smtClean="0"/>
              <a:t>3/14/22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E1068-D527-4CF2-BF07-61FDB9C84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254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F4022-855A-416C-9D30-0880273213BE}" type="datetimeFigureOut">
              <a:rPr lang="en-US" smtClean="0"/>
              <a:t>3/14/22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E1068-D527-4CF2-BF07-61FDB9C84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15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emf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tif"/><Relationship Id="rId5" Type="http://schemas.openxmlformats.org/officeDocument/2006/relationships/image" Target="../media/image13.emf"/><Relationship Id="rId4" Type="http://schemas.openxmlformats.org/officeDocument/2006/relationships/image" Target="../media/image12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8E6D69C-4D81-43FF-8B22-1F4FAA4D8337}"/>
              </a:ext>
            </a:extLst>
          </p:cNvPr>
          <p:cNvSpPr txBox="1">
            <a:spLocks/>
          </p:cNvSpPr>
          <p:nvPr/>
        </p:nvSpPr>
        <p:spPr>
          <a:xfrm>
            <a:off x="4125973" y="1851060"/>
            <a:ext cx="2521192" cy="4471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Transduction (GFP</a:t>
            </a:r>
            <a:r>
              <a:rPr lang="en-US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cells)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Gene editing (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tdT</a:t>
            </a:r>
            <a:r>
              <a:rPr lang="en-US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cells)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5243595-03DC-4011-B8F0-69B8225CA27C}"/>
              </a:ext>
            </a:extLst>
          </p:cNvPr>
          <p:cNvSpPr/>
          <p:nvPr/>
        </p:nvSpPr>
        <p:spPr>
          <a:xfrm>
            <a:off x="314313" y="234366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Fig. 1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433DF1-7DDB-49EA-927B-D6EEEB5E3674}"/>
              </a:ext>
            </a:extLst>
          </p:cNvPr>
          <p:cNvSpPr/>
          <p:nvPr/>
        </p:nvSpPr>
        <p:spPr>
          <a:xfrm>
            <a:off x="272223" y="5925041"/>
            <a:ext cx="63488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Fig. 1 Dual AAV5 delivery of spCas9 and sgRNAs </a:t>
            </a:r>
            <a:r>
              <a:rPr lang="en-US" sz="1200" b="1" dirty="0">
                <a:latin typeface="Arial" panose="020B0604020202020204" pitchFamily="34" charset="0"/>
                <a:ea typeface="宋体" panose="02010600030101010101" pitchFamily="2" charset="-122"/>
              </a:rPr>
              <a:t>supports genome editing in mouse lung</a:t>
            </a:r>
            <a:r>
              <a:rPr lang="en-US" sz="12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. a, </a:t>
            </a:r>
            <a:r>
              <a:rPr lang="en-US" sz="12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the SCGE UG3/UH3 delivery program. </a:t>
            </a: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 UG3 funding phase is to support proof of concept studies in mouse models in vivo. </a:t>
            </a:r>
            <a:r>
              <a:rPr lang="en-US" sz="1200" dirty="0">
                <a:effectLst/>
                <a:latin typeface="Arial" panose="020B0604020202020204" pitchFamily="34" charset="0"/>
                <a:ea typeface="DengXian" panose="02010600030101010101" pitchFamily="2" charset="-122"/>
              </a:rPr>
              <a:t>To ensure the rigor of the </a:t>
            </a:r>
            <a:r>
              <a:rPr lang="en-US" sz="1200" i="1" dirty="0">
                <a:effectLst/>
                <a:latin typeface="Arial" panose="020B0604020202020204" pitchFamily="34" charset="0"/>
                <a:ea typeface="DengXian" panose="02010600030101010101" pitchFamily="2" charset="-122"/>
              </a:rPr>
              <a:t>in vivo </a:t>
            </a:r>
            <a:r>
              <a:rPr lang="en-US" sz="1200" dirty="0">
                <a:effectLst/>
                <a:latin typeface="Arial" panose="020B0604020202020204" pitchFamily="34" charset="0"/>
                <a:ea typeface="DengXian" panose="02010600030101010101" pitchFamily="2" charset="-122"/>
              </a:rPr>
              <a:t>gene editing toolkit, SCGE requires validation of the delivery reagents at an independent small animal testing center before the funding can be transitioned to the UH3 phase. </a:t>
            </a:r>
            <a:r>
              <a:rPr lang="en-US" sz="12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b,</a:t>
            </a:r>
            <a:r>
              <a:rPr lang="en-US" sz="12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Measuring </a:t>
            </a:r>
            <a:r>
              <a:rPr lang="en-US" sz="1200" dirty="0">
                <a:latin typeface="Arial" panose="020B0604020202020204" pitchFamily="34" charset="0"/>
                <a:ea typeface="DengXian" panose="02010600030101010101" pitchFamily="2" charset="-122"/>
              </a:rPr>
              <a:t>CRISPR-mediated NHEJ using Lox-STOP-Lox Tomato (Ai9) reporter mice.</a:t>
            </a:r>
            <a:r>
              <a:rPr lang="en-US" sz="1200" b="1" dirty="0">
                <a:latin typeface="Arial" panose="020B0604020202020204" pitchFamily="34" charset="0"/>
                <a:ea typeface="DengXian" panose="02010600030101010101" pitchFamily="2" charset="-122"/>
              </a:rPr>
              <a:t> </a:t>
            </a:r>
            <a:r>
              <a:rPr lang="en-US" sz="1200" dirty="0">
                <a:latin typeface="Arial" panose="020B0604020202020204" pitchFamily="34" charset="0"/>
                <a:ea typeface="DengXian" panose="02010600030101010101" pitchFamily="2" charset="-122"/>
              </a:rPr>
              <a:t>Two sgRNAs (A and B) will delete the STOP cassettes and activate the Tomato reporter. </a:t>
            </a:r>
            <a:r>
              <a:rPr lang="en-US" sz="1200" b="1" dirty="0">
                <a:latin typeface="Arial" panose="020B0604020202020204" pitchFamily="34" charset="0"/>
                <a:ea typeface="DengXian" panose="02010600030101010101" pitchFamily="2" charset="-122"/>
              </a:rPr>
              <a:t>c</a:t>
            </a:r>
            <a:r>
              <a:rPr lang="en-US" sz="1200" dirty="0">
                <a:latin typeface="Arial" panose="020B0604020202020204" pitchFamily="34" charset="0"/>
                <a:ea typeface="DengXian" panose="02010600030101010101" pitchFamily="2" charset="-122"/>
              </a:rPr>
              <a:t>, Dual AAVs were </a:t>
            </a:r>
            <a:r>
              <a:rPr lang="en-US" sz="1200" dirty="0">
                <a:latin typeface="Arial" panose="020B0604020202020204" pitchFamily="34" charset="0"/>
                <a:ea typeface="Arial Unicode MS"/>
              </a:rPr>
              <a:t>intra</a:t>
            </a:r>
            <a:r>
              <a:rPr lang="en-US" sz="1200" dirty="0">
                <a:latin typeface="Arial" panose="020B0604020202020204" pitchFamily="34" charset="0"/>
                <a:ea typeface="DengXian" panose="02010600030101010101" pitchFamily="2" charset="-122"/>
              </a:rPr>
              <a:t>tracheally injected in Ai9 mice. Lung sections were stained for GFP and Tomato. Saline serves as a negative control. Scale bar: 100</a:t>
            </a:r>
            <a:r>
              <a:rPr lang="en-US" sz="1200" dirty="0"/>
              <a:t>µm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d,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Quantification of IHC in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Each dot is the average percentage of a mouse (n=5 mice).</a:t>
            </a:r>
            <a:endParaRPr lang="en-US" sz="12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624E61-E88A-4A63-885B-4D4C021AA0AE}"/>
              </a:ext>
            </a:extLst>
          </p:cNvPr>
          <p:cNvSpPr/>
          <p:nvPr/>
        </p:nvSpPr>
        <p:spPr>
          <a:xfrm>
            <a:off x="307470" y="54898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03E70F-797A-4335-9303-30EB268A8BB9}"/>
              </a:ext>
            </a:extLst>
          </p:cNvPr>
          <p:cNvSpPr/>
          <p:nvPr/>
        </p:nvSpPr>
        <p:spPr>
          <a:xfrm>
            <a:off x="2577001" y="580907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D0B1C9-367F-45F9-A9E6-5F701EA19B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15751" y="1573469"/>
            <a:ext cx="876229" cy="48469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465680D-6DDB-4319-826D-2045BAEA32D8}"/>
              </a:ext>
            </a:extLst>
          </p:cNvPr>
          <p:cNvCxnSpPr>
            <a:cxnSpLocks/>
          </p:cNvCxnSpPr>
          <p:nvPr/>
        </p:nvCxnSpPr>
        <p:spPr>
          <a:xfrm>
            <a:off x="4191981" y="1869072"/>
            <a:ext cx="20927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931E75D-F1AE-4302-83EE-B3D93A8EED46}"/>
              </a:ext>
            </a:extLst>
          </p:cNvPr>
          <p:cNvSpPr txBox="1"/>
          <p:nvPr/>
        </p:nvSpPr>
        <p:spPr>
          <a:xfrm>
            <a:off x="3487794" y="1666951"/>
            <a:ext cx="3690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Ai9</a:t>
            </a:r>
          </a:p>
        </p:txBody>
      </p:sp>
      <p:sp>
        <p:nvSpPr>
          <p:cNvPr id="19" name="Line 18">
            <a:extLst>
              <a:ext uri="{FF2B5EF4-FFF2-40B4-BE49-F238E27FC236}">
                <a16:creationId xmlns:a16="http://schemas.microsoft.com/office/drawing/2014/main" id="{79A62795-EE01-4A17-81CA-BA5F56CA5201}"/>
              </a:ext>
            </a:extLst>
          </p:cNvPr>
          <p:cNvSpPr>
            <a:spLocks noChangeShapeType="1"/>
          </p:cNvSpPr>
          <p:nvPr/>
        </p:nvSpPr>
        <p:spPr bwMode="auto">
          <a:xfrm>
            <a:off x="2736370" y="1261705"/>
            <a:ext cx="3108943" cy="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en-US" sz="1000" ker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Isosceles Triangle 44">
            <a:extLst>
              <a:ext uri="{FF2B5EF4-FFF2-40B4-BE49-F238E27FC236}">
                <a16:creationId xmlns:a16="http://schemas.microsoft.com/office/drawing/2014/main" id="{877B85DF-211B-4DE9-9609-CEC7242959A7}"/>
              </a:ext>
            </a:extLst>
          </p:cNvPr>
          <p:cNvSpPr/>
          <p:nvPr/>
        </p:nvSpPr>
        <p:spPr>
          <a:xfrm flipV="1">
            <a:off x="4235442" y="1055956"/>
            <a:ext cx="109459" cy="98300"/>
          </a:xfrm>
          <a:prstGeom prst="triangl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>
              <a:defRPr/>
            </a:pPr>
            <a:endParaRPr lang="en-US" sz="1000" ker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112">
            <a:extLst>
              <a:ext uri="{FF2B5EF4-FFF2-40B4-BE49-F238E27FC236}">
                <a16:creationId xmlns:a16="http://schemas.microsoft.com/office/drawing/2014/main" id="{67F700DC-4368-4635-8EF9-C0253F1C08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2117" y="1180632"/>
            <a:ext cx="457200" cy="159517"/>
          </a:xfrm>
          <a:prstGeom prst="rect">
            <a:avLst/>
          </a:prstGeom>
          <a:solidFill>
            <a:schemeClr val="bg1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1000" kern="0" dirty="0">
                <a:latin typeface="Arial"/>
                <a:cs typeface="Arial"/>
              </a:rPr>
              <a:t>STOP</a:t>
            </a:r>
          </a:p>
        </p:txBody>
      </p:sp>
      <p:sp>
        <p:nvSpPr>
          <p:cNvPr id="22" name="AutoShape 113">
            <a:extLst>
              <a:ext uri="{FF2B5EF4-FFF2-40B4-BE49-F238E27FC236}">
                <a16:creationId xmlns:a16="http://schemas.microsoft.com/office/drawing/2014/main" id="{F7A69ECD-E2B1-4EB4-A1FE-187344AA63B3}"/>
              </a:ext>
            </a:extLst>
          </p:cNvPr>
          <p:cNvSpPr>
            <a:spLocks noChangeArrowheads="1"/>
          </p:cNvSpPr>
          <p:nvPr/>
        </p:nvSpPr>
        <p:spPr bwMode="auto">
          <a:xfrm rot="5400000" flipH="1">
            <a:off x="4241433" y="1191616"/>
            <a:ext cx="189213" cy="141991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endParaRPr lang="en-US" sz="1000" ker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" name="AutoShape 114">
            <a:extLst>
              <a:ext uri="{FF2B5EF4-FFF2-40B4-BE49-F238E27FC236}">
                <a16:creationId xmlns:a16="http://schemas.microsoft.com/office/drawing/2014/main" id="{48BC1256-0B4E-44BF-96E2-37A07405A1E7}"/>
              </a:ext>
            </a:extLst>
          </p:cNvPr>
          <p:cNvSpPr>
            <a:spLocks noChangeArrowheads="1"/>
          </p:cNvSpPr>
          <p:nvPr/>
        </p:nvSpPr>
        <p:spPr bwMode="auto">
          <a:xfrm rot="5400000" flipH="1">
            <a:off x="3573269" y="1191616"/>
            <a:ext cx="189213" cy="141991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endParaRPr lang="en-US" sz="1000" ker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4" name="Rounded Rectangle 58">
            <a:extLst>
              <a:ext uri="{FF2B5EF4-FFF2-40B4-BE49-F238E27FC236}">
                <a16:creationId xmlns:a16="http://schemas.microsoft.com/office/drawing/2014/main" id="{B5066B1B-1E0E-4389-B203-079022C41AB9}"/>
              </a:ext>
            </a:extLst>
          </p:cNvPr>
          <p:cNvSpPr/>
          <p:nvPr/>
        </p:nvSpPr>
        <p:spPr>
          <a:xfrm>
            <a:off x="2849310" y="1183964"/>
            <a:ext cx="646427" cy="149423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>
              <a:defRPr/>
            </a:pPr>
            <a:r>
              <a:rPr lang="en-US" sz="1000" kern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CAG</a:t>
            </a:r>
          </a:p>
        </p:txBody>
      </p:sp>
      <p:sp>
        <p:nvSpPr>
          <p:cNvPr id="25" name="Isosceles Triangle 44">
            <a:extLst>
              <a:ext uri="{FF2B5EF4-FFF2-40B4-BE49-F238E27FC236}">
                <a16:creationId xmlns:a16="http://schemas.microsoft.com/office/drawing/2014/main" id="{3B514AF3-B8C9-4C7D-88DF-29D30EBE64DE}"/>
              </a:ext>
            </a:extLst>
          </p:cNvPr>
          <p:cNvSpPr/>
          <p:nvPr/>
        </p:nvSpPr>
        <p:spPr>
          <a:xfrm flipV="1">
            <a:off x="3562822" y="1065287"/>
            <a:ext cx="109459" cy="98300"/>
          </a:xfrm>
          <a:prstGeom prst="triangl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>
              <a:defRPr/>
            </a:pPr>
            <a:endParaRPr lang="en-US" sz="1000" ker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ounded Rectangle 58">
            <a:extLst>
              <a:ext uri="{FF2B5EF4-FFF2-40B4-BE49-F238E27FC236}">
                <a16:creationId xmlns:a16="http://schemas.microsoft.com/office/drawing/2014/main" id="{C55CF9F7-2D21-4F21-9657-683F96B9027B}"/>
              </a:ext>
            </a:extLst>
          </p:cNvPr>
          <p:cNvSpPr/>
          <p:nvPr/>
        </p:nvSpPr>
        <p:spPr>
          <a:xfrm>
            <a:off x="4429080" y="1180633"/>
            <a:ext cx="1277641" cy="155019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>
              <a:defRPr/>
            </a:pPr>
            <a:r>
              <a:rPr lang="en-US" sz="1000" kern="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tdTomato</a:t>
            </a:r>
            <a:endParaRPr lang="en-US" sz="1000" kern="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637F15-E80F-47C2-ACBA-8472FE808401}"/>
              </a:ext>
            </a:extLst>
          </p:cNvPr>
          <p:cNvGrpSpPr/>
          <p:nvPr/>
        </p:nvGrpSpPr>
        <p:grpSpPr>
          <a:xfrm>
            <a:off x="2551199" y="2262885"/>
            <a:ext cx="3940750" cy="731560"/>
            <a:chOff x="328131" y="2625194"/>
            <a:chExt cx="5960669" cy="770568"/>
          </a:xfrm>
        </p:grpSpPr>
        <p:sp>
          <p:nvSpPr>
            <p:cNvPr id="13" name="Line 18">
              <a:extLst>
                <a:ext uri="{FF2B5EF4-FFF2-40B4-BE49-F238E27FC236}">
                  <a16:creationId xmlns:a16="http://schemas.microsoft.com/office/drawing/2014/main" id="{8488A6BF-ACCC-4D09-87F7-A8BFC40801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70026" y="2792878"/>
              <a:ext cx="4389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ight Arrow 35">
              <a:extLst>
                <a:ext uri="{FF2B5EF4-FFF2-40B4-BE49-F238E27FC236}">
                  <a16:creationId xmlns:a16="http://schemas.microsoft.com/office/drawing/2014/main" id="{16CC1C3D-2B7E-48C2-BC2E-700FCED6AC3E}"/>
                </a:ext>
              </a:extLst>
            </p:cNvPr>
            <p:cNvSpPr/>
            <p:nvPr/>
          </p:nvSpPr>
          <p:spPr>
            <a:xfrm>
              <a:off x="1211000" y="2625194"/>
              <a:ext cx="555876" cy="314609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dirty="0">
                  <a:latin typeface="Arial" pitchFamily="34" charset="0"/>
                  <a:cs typeface="Arial" pitchFamily="34" charset="0"/>
                </a:rPr>
                <a:t>ITR</a:t>
              </a:r>
            </a:p>
          </p:txBody>
        </p:sp>
        <p:sp>
          <p:nvSpPr>
            <p:cNvPr id="15" name="Right Arrow 36">
              <a:extLst>
                <a:ext uri="{FF2B5EF4-FFF2-40B4-BE49-F238E27FC236}">
                  <a16:creationId xmlns:a16="http://schemas.microsoft.com/office/drawing/2014/main" id="{F23A215A-1512-40C1-ACB4-8D7C4772C349}"/>
                </a:ext>
              </a:extLst>
            </p:cNvPr>
            <p:cNvSpPr/>
            <p:nvPr/>
          </p:nvSpPr>
          <p:spPr>
            <a:xfrm flipH="1">
              <a:off x="5850488" y="2625698"/>
              <a:ext cx="438312" cy="321639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dirty="0">
                  <a:latin typeface="Arial" pitchFamily="34" charset="0"/>
                  <a:cs typeface="Arial" pitchFamily="34" charset="0"/>
                </a:rPr>
                <a:t>ITR</a:t>
              </a:r>
            </a:p>
          </p:txBody>
        </p:sp>
        <p:sp>
          <p:nvSpPr>
            <p:cNvPr id="16" name="Right Arrow 37">
              <a:extLst>
                <a:ext uri="{FF2B5EF4-FFF2-40B4-BE49-F238E27FC236}">
                  <a16:creationId xmlns:a16="http://schemas.microsoft.com/office/drawing/2014/main" id="{372B0383-C693-4631-9B5F-F049734F077F}"/>
                </a:ext>
              </a:extLst>
            </p:cNvPr>
            <p:cNvSpPr/>
            <p:nvPr/>
          </p:nvSpPr>
          <p:spPr>
            <a:xfrm>
              <a:off x="1808533" y="2651538"/>
              <a:ext cx="554232" cy="288265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U1a</a:t>
              </a:r>
            </a:p>
          </p:txBody>
        </p:sp>
        <p:sp>
          <p:nvSpPr>
            <p:cNvPr id="17" name="Rounded Rectangle 38">
              <a:extLst>
                <a:ext uri="{FF2B5EF4-FFF2-40B4-BE49-F238E27FC236}">
                  <a16:creationId xmlns:a16="http://schemas.microsoft.com/office/drawing/2014/main" id="{933F67FA-136B-4668-8422-1FA3339FE051}"/>
                </a:ext>
              </a:extLst>
            </p:cNvPr>
            <p:cNvSpPr/>
            <p:nvPr/>
          </p:nvSpPr>
          <p:spPr>
            <a:xfrm>
              <a:off x="2362765" y="2691534"/>
              <a:ext cx="3164310" cy="195664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SpCas9</a:t>
              </a:r>
            </a:p>
          </p:txBody>
        </p:sp>
        <p:sp>
          <p:nvSpPr>
            <p:cNvPr id="18" name="Rounded Rectangle 38">
              <a:extLst>
                <a:ext uri="{FF2B5EF4-FFF2-40B4-BE49-F238E27FC236}">
                  <a16:creationId xmlns:a16="http://schemas.microsoft.com/office/drawing/2014/main" id="{F379ACBB-CD82-4D71-9A97-8A1B900800E8}"/>
                </a:ext>
              </a:extLst>
            </p:cNvPr>
            <p:cNvSpPr/>
            <p:nvPr/>
          </p:nvSpPr>
          <p:spPr>
            <a:xfrm>
              <a:off x="5527075" y="2691534"/>
              <a:ext cx="292751" cy="188269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pA</a:t>
              </a:r>
              <a:endPara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BC99EBD-B150-4B0D-AC0E-E9B4D3090629}"/>
                </a:ext>
              </a:extLst>
            </p:cNvPr>
            <p:cNvSpPr/>
            <p:nvPr/>
          </p:nvSpPr>
          <p:spPr>
            <a:xfrm>
              <a:off x="516041" y="2666789"/>
              <a:ext cx="771527" cy="25935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en-US" sz="1000" dirty="0">
                  <a:latin typeface="Arial" pitchFamily="34" charset="0"/>
                </a:rPr>
                <a:t>AAV5</a:t>
              </a:r>
              <a:endParaRPr lang="en-US" sz="1000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2F03C04-10F4-4F07-B10B-32495B05B585}"/>
                </a:ext>
              </a:extLst>
            </p:cNvPr>
            <p:cNvSpPr/>
            <p:nvPr/>
          </p:nvSpPr>
          <p:spPr>
            <a:xfrm>
              <a:off x="328131" y="3124794"/>
              <a:ext cx="965499" cy="25935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en-US" sz="1000" dirty="0">
                  <a:latin typeface="Arial" pitchFamily="34" charset="0"/>
                </a:rPr>
                <a:t>scAAV5</a:t>
              </a:r>
              <a:endParaRPr lang="en-US" sz="1000" dirty="0"/>
            </a:p>
          </p:txBody>
        </p:sp>
        <p:sp>
          <p:nvSpPr>
            <p:cNvPr id="31" name="Line 18">
              <a:extLst>
                <a:ext uri="{FF2B5EF4-FFF2-40B4-BE49-F238E27FC236}">
                  <a16:creationId xmlns:a16="http://schemas.microsoft.com/office/drawing/2014/main" id="{99322E8D-CA85-48C3-8EFC-E61D45D1A0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02247" y="3238171"/>
              <a:ext cx="409534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Right Arrow 35">
              <a:extLst>
                <a:ext uri="{FF2B5EF4-FFF2-40B4-BE49-F238E27FC236}">
                  <a16:creationId xmlns:a16="http://schemas.microsoft.com/office/drawing/2014/main" id="{0405B143-7DFD-4B48-B798-BE2E6A33C59B}"/>
                </a:ext>
              </a:extLst>
            </p:cNvPr>
            <p:cNvSpPr/>
            <p:nvPr/>
          </p:nvSpPr>
          <p:spPr>
            <a:xfrm>
              <a:off x="1221763" y="3082328"/>
              <a:ext cx="545111" cy="301816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dirty="0">
                  <a:latin typeface="Arial" pitchFamily="34" charset="0"/>
                  <a:cs typeface="Arial" pitchFamily="34" charset="0"/>
                </a:rPr>
                <a:t>ITR</a:t>
              </a:r>
            </a:p>
          </p:txBody>
        </p:sp>
        <p:sp>
          <p:nvSpPr>
            <p:cNvPr id="33" name="Right Arrow 36">
              <a:extLst>
                <a:ext uri="{FF2B5EF4-FFF2-40B4-BE49-F238E27FC236}">
                  <a16:creationId xmlns:a16="http://schemas.microsoft.com/office/drawing/2014/main" id="{B70B4E9D-7EB6-4E2F-B222-6673B4337971}"/>
                </a:ext>
              </a:extLst>
            </p:cNvPr>
            <p:cNvSpPr/>
            <p:nvPr/>
          </p:nvSpPr>
          <p:spPr>
            <a:xfrm flipH="1">
              <a:off x="5536981" y="3074123"/>
              <a:ext cx="438312" cy="321639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dirty="0">
                  <a:latin typeface="Arial" pitchFamily="34" charset="0"/>
                  <a:cs typeface="Arial" pitchFamily="34" charset="0"/>
                </a:rPr>
                <a:t>ITR</a:t>
              </a:r>
            </a:p>
          </p:txBody>
        </p:sp>
        <p:sp>
          <p:nvSpPr>
            <p:cNvPr id="34" name="Right Arrow 37">
              <a:extLst>
                <a:ext uri="{FF2B5EF4-FFF2-40B4-BE49-F238E27FC236}">
                  <a16:creationId xmlns:a16="http://schemas.microsoft.com/office/drawing/2014/main" id="{732DCF20-1F92-44C1-AF2B-9F767A6A1D30}"/>
                </a:ext>
              </a:extLst>
            </p:cNvPr>
            <p:cNvSpPr/>
            <p:nvPr/>
          </p:nvSpPr>
          <p:spPr>
            <a:xfrm>
              <a:off x="4098898" y="3099963"/>
              <a:ext cx="554232" cy="288265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U1a</a:t>
              </a:r>
            </a:p>
          </p:txBody>
        </p:sp>
        <p:sp>
          <p:nvSpPr>
            <p:cNvPr id="35" name="Rounded Rectangle 38">
              <a:extLst>
                <a:ext uri="{FF2B5EF4-FFF2-40B4-BE49-F238E27FC236}">
                  <a16:creationId xmlns:a16="http://schemas.microsoft.com/office/drawing/2014/main" id="{C09FE8D1-6B42-4F1D-83C4-0A6E0163AFD1}"/>
                </a:ext>
              </a:extLst>
            </p:cNvPr>
            <p:cNvSpPr/>
            <p:nvPr/>
          </p:nvSpPr>
          <p:spPr>
            <a:xfrm>
              <a:off x="4664177" y="3148668"/>
              <a:ext cx="554233" cy="188269"/>
            </a:xfrm>
            <a:prstGeom prst="round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GFP</a:t>
              </a:r>
            </a:p>
          </p:txBody>
        </p:sp>
        <p:sp>
          <p:nvSpPr>
            <p:cNvPr id="36" name="Rounded Rectangle 38">
              <a:extLst>
                <a:ext uri="{FF2B5EF4-FFF2-40B4-BE49-F238E27FC236}">
                  <a16:creationId xmlns:a16="http://schemas.microsoft.com/office/drawing/2014/main" id="{7C0B2D7E-9016-4A10-8286-E85395D68F8E}"/>
                </a:ext>
              </a:extLst>
            </p:cNvPr>
            <p:cNvSpPr/>
            <p:nvPr/>
          </p:nvSpPr>
          <p:spPr>
            <a:xfrm>
              <a:off x="5213568" y="3148668"/>
              <a:ext cx="292751" cy="188269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pA</a:t>
              </a:r>
              <a:endPara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Right Arrow 37">
              <a:extLst>
                <a:ext uri="{FF2B5EF4-FFF2-40B4-BE49-F238E27FC236}">
                  <a16:creationId xmlns:a16="http://schemas.microsoft.com/office/drawing/2014/main" id="{96C61117-44A4-4674-AA88-48162EB4083D}"/>
                </a:ext>
              </a:extLst>
            </p:cNvPr>
            <p:cNvSpPr/>
            <p:nvPr/>
          </p:nvSpPr>
          <p:spPr>
            <a:xfrm>
              <a:off x="1782202" y="3100184"/>
              <a:ext cx="367123" cy="288265"/>
            </a:xfrm>
            <a:prstGeom prst="rightArrow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U6</a:t>
              </a:r>
            </a:p>
          </p:txBody>
        </p:sp>
        <p:sp>
          <p:nvSpPr>
            <p:cNvPr id="38" name="Rounded Rectangle 38">
              <a:extLst>
                <a:ext uri="{FF2B5EF4-FFF2-40B4-BE49-F238E27FC236}">
                  <a16:creationId xmlns:a16="http://schemas.microsoft.com/office/drawing/2014/main" id="{ABD5AE1E-66EF-47FE-B366-0EA56E369162}"/>
                </a:ext>
              </a:extLst>
            </p:cNvPr>
            <p:cNvSpPr/>
            <p:nvPr/>
          </p:nvSpPr>
          <p:spPr>
            <a:xfrm>
              <a:off x="2159941" y="3152973"/>
              <a:ext cx="746294" cy="188269"/>
            </a:xfrm>
            <a:prstGeom prst="round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sgRNA1</a:t>
              </a:r>
            </a:p>
          </p:txBody>
        </p:sp>
        <p:sp>
          <p:nvSpPr>
            <p:cNvPr id="39" name="Right Arrow 37">
              <a:extLst>
                <a:ext uri="{FF2B5EF4-FFF2-40B4-BE49-F238E27FC236}">
                  <a16:creationId xmlns:a16="http://schemas.microsoft.com/office/drawing/2014/main" id="{8B61437E-24C9-4372-8EF3-E3F5E38C36E4}"/>
                </a:ext>
              </a:extLst>
            </p:cNvPr>
            <p:cNvSpPr/>
            <p:nvPr/>
          </p:nvSpPr>
          <p:spPr>
            <a:xfrm>
              <a:off x="2928188" y="3095879"/>
              <a:ext cx="367123" cy="288265"/>
            </a:xfrm>
            <a:prstGeom prst="rightArrow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U6</a:t>
              </a:r>
            </a:p>
          </p:txBody>
        </p:sp>
        <p:sp>
          <p:nvSpPr>
            <p:cNvPr id="40" name="Rounded Rectangle 38">
              <a:extLst>
                <a:ext uri="{FF2B5EF4-FFF2-40B4-BE49-F238E27FC236}">
                  <a16:creationId xmlns:a16="http://schemas.microsoft.com/office/drawing/2014/main" id="{3E428A74-D556-4A7D-A4DA-856B0FCB4CAD}"/>
                </a:ext>
              </a:extLst>
            </p:cNvPr>
            <p:cNvSpPr/>
            <p:nvPr/>
          </p:nvSpPr>
          <p:spPr>
            <a:xfrm>
              <a:off x="3323345" y="3148668"/>
              <a:ext cx="746294" cy="188269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sgRNA2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81E7265-B64D-46E3-9145-BC24E5F99882}"/>
              </a:ext>
            </a:extLst>
          </p:cNvPr>
          <p:cNvGrpSpPr>
            <a:grpSpLocks noChangeAspect="1"/>
          </p:cNvGrpSpPr>
          <p:nvPr/>
        </p:nvGrpSpPr>
        <p:grpSpPr>
          <a:xfrm>
            <a:off x="267802" y="3228086"/>
            <a:ext cx="4325971" cy="2460555"/>
            <a:chOff x="452748" y="4069656"/>
            <a:chExt cx="5284805" cy="3005927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DD80EFE-FA35-4534-BE06-4FEB439C1FEA}"/>
                </a:ext>
              </a:extLst>
            </p:cNvPr>
            <p:cNvSpPr txBox="1"/>
            <p:nvPr/>
          </p:nvSpPr>
          <p:spPr>
            <a:xfrm>
              <a:off x="1297462" y="4256944"/>
              <a:ext cx="701563" cy="304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H&amp;E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548C9BD-CCF9-4915-8BA7-8EE19E00DBCB}"/>
                </a:ext>
              </a:extLst>
            </p:cNvPr>
            <p:cNvSpPr txBox="1"/>
            <p:nvPr/>
          </p:nvSpPr>
          <p:spPr>
            <a:xfrm>
              <a:off x="2383383" y="4070954"/>
              <a:ext cx="1724912" cy="501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GFP </a:t>
              </a:r>
            </a:p>
            <a:p>
              <a:pPr algn="ctr"/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(AAV transduction)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EBB36AE-222E-45A3-838A-1147A2019DE0}"/>
                </a:ext>
              </a:extLst>
            </p:cNvPr>
            <p:cNvSpPr txBox="1"/>
            <p:nvPr/>
          </p:nvSpPr>
          <p:spPr>
            <a:xfrm>
              <a:off x="4228557" y="4069656"/>
              <a:ext cx="1277641" cy="501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Tomato</a:t>
              </a:r>
            </a:p>
            <a:p>
              <a:pPr algn="ctr"/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(gene editing)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28AF7CE-E4F0-42D3-B503-FDB97157D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7283" y="5853640"/>
              <a:ext cx="1629257" cy="122194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E4C5F52-0E71-4724-B74D-7C60C9B00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7789" y="5853640"/>
              <a:ext cx="1629257" cy="122194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D38181BB-D22E-4F54-A1A8-596B51A8A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8295" y="5853640"/>
              <a:ext cx="1629258" cy="122194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67F8CEC-A714-4B6C-A678-1D0806663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8295" y="4587156"/>
              <a:ext cx="1629258" cy="122194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BD99D872-74E0-43BA-9816-FB108828A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7789" y="4585224"/>
              <a:ext cx="1624375" cy="121828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D945A64-EE98-4DC0-A01D-693AE47CE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434" y="4580926"/>
              <a:ext cx="1630106" cy="12225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BC70501-12DD-4E38-8482-F8A81A17D9DA}"/>
                </a:ext>
              </a:extLst>
            </p:cNvPr>
            <p:cNvSpPr txBox="1"/>
            <p:nvPr/>
          </p:nvSpPr>
          <p:spPr>
            <a:xfrm rot="16200000">
              <a:off x="258876" y="5032419"/>
              <a:ext cx="707339" cy="319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>
                  <a:latin typeface="Arial" panose="020B0604020202020204" pitchFamily="34" charset="0"/>
                  <a:cs typeface="Arial" panose="020B0604020202020204" pitchFamily="34" charset="0"/>
                </a:rPr>
                <a:t>Saline</a:t>
              </a:r>
              <a:endParaRPr 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8F7ED25-AF4D-4ECF-9E52-C7506892E8F9}"/>
                </a:ext>
              </a:extLst>
            </p:cNvPr>
            <p:cNvSpPr txBox="1"/>
            <p:nvPr/>
          </p:nvSpPr>
          <p:spPr>
            <a:xfrm rot="16200000">
              <a:off x="166368" y="6301057"/>
              <a:ext cx="929014" cy="304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Dual AAV</a:t>
              </a:r>
            </a:p>
          </p:txBody>
        </p:sp>
      </p:grpSp>
      <p:pic>
        <p:nvPicPr>
          <p:cNvPr id="52" name="Picture 33">
            <a:extLst>
              <a:ext uri="{FF2B5EF4-FFF2-40B4-BE49-F238E27FC236}">
                <a16:creationId xmlns:a16="http://schemas.microsoft.com/office/drawing/2014/main" id="{B4300E74-E626-476D-8746-EDEB8BA674D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81975" y="1528079"/>
            <a:ext cx="367504" cy="30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E2EEBBFD-CCEE-4552-8D73-02736CA557E5}"/>
              </a:ext>
            </a:extLst>
          </p:cNvPr>
          <p:cNvSpPr/>
          <p:nvPr/>
        </p:nvSpPr>
        <p:spPr>
          <a:xfrm>
            <a:off x="3248559" y="779458"/>
            <a:ext cx="71045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>
                <a:latin typeface="Arial" pitchFamily="34" charset="0"/>
                <a:cs typeface="Arial" pitchFamily="34" charset="0"/>
              </a:rPr>
              <a:t>sgRNA.A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FB055EE-95A1-4FC6-967C-1790A3BE7EE9}"/>
              </a:ext>
            </a:extLst>
          </p:cNvPr>
          <p:cNvSpPr/>
          <p:nvPr/>
        </p:nvSpPr>
        <p:spPr>
          <a:xfrm>
            <a:off x="3900423" y="779458"/>
            <a:ext cx="71045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>
                <a:latin typeface="Arial" pitchFamily="34" charset="0"/>
                <a:cs typeface="Arial" pitchFamily="34" charset="0"/>
              </a:rPr>
              <a:t>sgRNA.B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5B155F4-1A7C-4EB0-AA21-B1CF52A06DEF}"/>
              </a:ext>
            </a:extLst>
          </p:cNvPr>
          <p:cNvSpPr/>
          <p:nvPr/>
        </p:nvSpPr>
        <p:spPr>
          <a:xfrm>
            <a:off x="277149" y="3130552"/>
            <a:ext cx="3129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F4FA49-D867-4032-95B9-F329C0185E3E}"/>
              </a:ext>
            </a:extLst>
          </p:cNvPr>
          <p:cNvGrpSpPr/>
          <p:nvPr/>
        </p:nvGrpSpPr>
        <p:grpSpPr>
          <a:xfrm>
            <a:off x="374685" y="854258"/>
            <a:ext cx="2386118" cy="998381"/>
            <a:chOff x="1026282" y="5124935"/>
            <a:chExt cx="2386118" cy="998381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C28FA1A6-F512-452C-ADD2-2A5E20FE4DED}"/>
                </a:ext>
              </a:extLst>
            </p:cNvPr>
            <p:cNvSpPr/>
            <p:nvPr/>
          </p:nvSpPr>
          <p:spPr>
            <a:xfrm>
              <a:off x="1026282" y="5124935"/>
              <a:ext cx="238611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NIH SCGE delivery project</a:t>
              </a:r>
            </a:p>
          </p:txBody>
        </p:sp>
        <p:sp>
          <p:nvSpPr>
            <p:cNvPr id="67" name="Rounded Rectangle 38">
              <a:extLst>
                <a:ext uri="{FF2B5EF4-FFF2-40B4-BE49-F238E27FC236}">
                  <a16:creationId xmlns:a16="http://schemas.microsoft.com/office/drawing/2014/main" id="{737571DE-03F9-40B3-88CE-D42413F9BA10}"/>
                </a:ext>
              </a:extLst>
            </p:cNvPr>
            <p:cNvSpPr/>
            <p:nvPr/>
          </p:nvSpPr>
          <p:spPr>
            <a:xfrm>
              <a:off x="1173856" y="5468157"/>
              <a:ext cx="1081664" cy="185522"/>
            </a:xfrm>
            <a:prstGeom prst="round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UG3 phase</a:t>
              </a:r>
            </a:p>
          </p:txBody>
        </p:sp>
        <p:sp>
          <p:nvSpPr>
            <p:cNvPr id="68" name="Rounded Rectangle 38">
              <a:extLst>
                <a:ext uri="{FF2B5EF4-FFF2-40B4-BE49-F238E27FC236}">
                  <a16:creationId xmlns:a16="http://schemas.microsoft.com/office/drawing/2014/main" id="{930D1D2D-68B3-4B67-B9A5-04E39C8BBFCC}"/>
                </a:ext>
              </a:extLst>
            </p:cNvPr>
            <p:cNvSpPr/>
            <p:nvPr/>
          </p:nvSpPr>
          <p:spPr>
            <a:xfrm>
              <a:off x="2260626" y="5468157"/>
              <a:ext cx="920058" cy="185759"/>
            </a:xfrm>
            <a:prstGeom prst="round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UH3 phase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3520417A-8F79-4C7D-B471-2EAABAA1D030}"/>
                </a:ext>
              </a:extLst>
            </p:cNvPr>
            <p:cNvSpPr/>
            <p:nvPr/>
          </p:nvSpPr>
          <p:spPr>
            <a:xfrm>
              <a:off x="1442795" y="5861706"/>
              <a:ext cx="1862335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Independent validation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0EF52346-1B67-4F91-B798-8C5C6B65362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55520" y="5688036"/>
              <a:ext cx="5106" cy="15802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4AE93C4A-99A6-4977-9294-5B195559940E}"/>
              </a:ext>
            </a:extLst>
          </p:cNvPr>
          <p:cNvSpPr/>
          <p:nvPr/>
        </p:nvSpPr>
        <p:spPr>
          <a:xfrm>
            <a:off x="4624071" y="3185060"/>
            <a:ext cx="3129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BA3F16D-54C9-564C-8DBF-3BA58121D581}"/>
              </a:ext>
            </a:extLst>
          </p:cNvPr>
          <p:cNvCxnSpPr/>
          <p:nvPr/>
        </p:nvCxnSpPr>
        <p:spPr>
          <a:xfrm>
            <a:off x="4194437" y="1770434"/>
            <a:ext cx="0" cy="1612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4F5C6594-52C1-084C-ACEE-DC587CE0EE8E}"/>
              </a:ext>
            </a:extLst>
          </p:cNvPr>
          <p:cNvSpPr/>
          <p:nvPr/>
        </p:nvSpPr>
        <p:spPr>
          <a:xfrm>
            <a:off x="3853346" y="1410678"/>
            <a:ext cx="6591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latin typeface="Arial" pitchFamily="34" charset="0"/>
                <a:cs typeface="Arial" pitchFamily="34" charset="0"/>
              </a:rPr>
              <a:t>Injection</a:t>
            </a:r>
          </a:p>
          <a:p>
            <a:pPr algn="ctr"/>
            <a:r>
              <a:rPr lang="en-US" sz="1000" dirty="0">
                <a:latin typeface="Arial" pitchFamily="34" charset="0"/>
                <a:cs typeface="Arial" pitchFamily="34" charset="0"/>
              </a:rPr>
              <a:t>Day 0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CF5C5D64-56C2-8446-877F-61535B4C1E70}"/>
              </a:ext>
            </a:extLst>
          </p:cNvPr>
          <p:cNvCxnSpPr/>
          <p:nvPr/>
        </p:nvCxnSpPr>
        <p:spPr>
          <a:xfrm>
            <a:off x="6065060" y="1764223"/>
            <a:ext cx="0" cy="1612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>
            <a:extLst>
              <a:ext uri="{FF2B5EF4-FFF2-40B4-BE49-F238E27FC236}">
                <a16:creationId xmlns:a16="http://schemas.microsoft.com/office/drawing/2014/main" id="{202D18B7-04C5-FE4A-95FD-7463901919DB}"/>
              </a:ext>
            </a:extLst>
          </p:cNvPr>
          <p:cNvSpPr/>
          <p:nvPr/>
        </p:nvSpPr>
        <p:spPr>
          <a:xfrm>
            <a:off x="5595730" y="1404467"/>
            <a:ext cx="9156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latin typeface="Arial" pitchFamily="34" charset="0"/>
                <a:cs typeface="Arial" pitchFamily="34" charset="0"/>
              </a:rPr>
              <a:t>Collect lungs</a:t>
            </a:r>
          </a:p>
          <a:p>
            <a:pPr algn="ctr"/>
            <a:r>
              <a:rPr lang="en-US" sz="1000" dirty="0">
                <a:latin typeface="Arial" pitchFamily="34" charset="0"/>
                <a:cs typeface="Arial" pitchFamily="34" charset="0"/>
              </a:rPr>
              <a:t>Day 21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FEEBB5F-0902-4A4F-B6D8-635032640B30}"/>
              </a:ext>
            </a:extLst>
          </p:cNvPr>
          <p:cNvSpPr txBox="1"/>
          <p:nvPr/>
        </p:nvSpPr>
        <p:spPr>
          <a:xfrm>
            <a:off x="5202065" y="5456687"/>
            <a:ext cx="502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GFP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37BFE440-8DE6-4A34-94A9-B7B548C23014}"/>
              </a:ext>
            </a:extLst>
          </p:cNvPr>
          <p:cNvSpPr/>
          <p:nvPr/>
        </p:nvSpPr>
        <p:spPr>
          <a:xfrm rot="16200000">
            <a:off x="3686440" y="4712191"/>
            <a:ext cx="2179764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en-US" sz="1200" dirty="0">
                <a:latin typeface="Arial" pitchFamily="34" charset="0"/>
              </a:rPr>
              <a:t>IHC</a:t>
            </a:r>
            <a:r>
              <a:rPr lang="en-US" altLang="en-US" sz="1200" baseline="30000" dirty="0">
                <a:latin typeface="Arial" pitchFamily="34" charset="0"/>
              </a:rPr>
              <a:t>+</a:t>
            </a:r>
            <a:r>
              <a:rPr lang="en-US" altLang="en-US" sz="1200" dirty="0">
                <a:latin typeface="Arial" pitchFamily="34" charset="0"/>
              </a:rPr>
              <a:t> airway cells (%)</a:t>
            </a:r>
            <a:endParaRPr lang="en-US" sz="1200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CFC6E63F-6FCC-41C3-A5E2-9C3C160F0377}"/>
              </a:ext>
            </a:extLst>
          </p:cNvPr>
          <p:cNvSpPr/>
          <p:nvPr/>
        </p:nvSpPr>
        <p:spPr>
          <a:xfrm>
            <a:off x="4881521" y="5266536"/>
            <a:ext cx="269626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en-US" sz="1200" dirty="0">
                <a:latin typeface="Arial" pitchFamily="34" charset="0"/>
              </a:rPr>
              <a:t>0</a:t>
            </a:r>
            <a:endParaRPr lang="en-US" sz="1200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406A1D17-E3DE-4FAB-90A8-B5A45BF86796}"/>
              </a:ext>
            </a:extLst>
          </p:cNvPr>
          <p:cNvSpPr/>
          <p:nvPr/>
        </p:nvSpPr>
        <p:spPr>
          <a:xfrm>
            <a:off x="4796563" y="4715094"/>
            <a:ext cx="35458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en-US" sz="1200" dirty="0">
                <a:latin typeface="Arial" pitchFamily="34" charset="0"/>
              </a:rPr>
              <a:t>20</a:t>
            </a:r>
            <a:endParaRPr lang="en-US" sz="1200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74B262D4-7C19-44EA-9134-0545EF549540}"/>
              </a:ext>
            </a:extLst>
          </p:cNvPr>
          <p:cNvSpPr/>
          <p:nvPr/>
        </p:nvSpPr>
        <p:spPr>
          <a:xfrm>
            <a:off x="4796563" y="4138939"/>
            <a:ext cx="35458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en-US" sz="1200" dirty="0">
                <a:latin typeface="Arial" pitchFamily="34" charset="0"/>
              </a:rPr>
              <a:t>40</a:t>
            </a:r>
            <a:endParaRPr lang="en-US" sz="1200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250F74AD-DBED-455B-B9FE-4357163009A7}"/>
              </a:ext>
            </a:extLst>
          </p:cNvPr>
          <p:cNvSpPr/>
          <p:nvPr/>
        </p:nvSpPr>
        <p:spPr>
          <a:xfrm>
            <a:off x="4796563" y="3587496"/>
            <a:ext cx="35458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en-US" sz="1200" dirty="0">
                <a:latin typeface="Arial" pitchFamily="34" charset="0"/>
              </a:rPr>
              <a:t>60</a:t>
            </a:r>
            <a:endParaRPr lang="en-US" sz="1200" dirty="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7AC1800F-50E2-4AD1-B96B-21627D709061}"/>
              </a:ext>
            </a:extLst>
          </p:cNvPr>
          <p:cNvSpPr txBox="1"/>
          <p:nvPr/>
        </p:nvSpPr>
        <p:spPr>
          <a:xfrm>
            <a:off x="5792417" y="5453322"/>
            <a:ext cx="6885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Tomato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D22C9DA-EC5D-2040-8EDE-0DBDB7935A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68420" y="3663787"/>
            <a:ext cx="1354397" cy="1818914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B30B3906-4D8B-614F-AE72-56DE0AA76F1A}"/>
              </a:ext>
            </a:extLst>
          </p:cNvPr>
          <p:cNvGrpSpPr/>
          <p:nvPr/>
        </p:nvGrpSpPr>
        <p:grpSpPr>
          <a:xfrm>
            <a:off x="5338325" y="3639797"/>
            <a:ext cx="1013975" cy="637641"/>
            <a:chOff x="7037256" y="3748323"/>
            <a:chExt cx="1013975" cy="637641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99662CD9-0FBA-4485-842C-11F4492C53D7}"/>
                </a:ext>
              </a:extLst>
            </p:cNvPr>
            <p:cNvSpPr txBox="1"/>
            <p:nvPr/>
          </p:nvSpPr>
          <p:spPr>
            <a:xfrm>
              <a:off x="7119516" y="3748323"/>
              <a:ext cx="5389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Saline</a:t>
              </a: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E90D0B9E-1625-47BB-8CC0-FD4258103A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37687" y="3855042"/>
              <a:ext cx="64008" cy="64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553C80A2-C3CF-47E6-9013-A219DAE447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37256" y="4230850"/>
              <a:ext cx="64008" cy="640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AC8CF1A0-B736-4E5B-84A3-815A2F41A0AB}"/>
                </a:ext>
              </a:extLst>
            </p:cNvPr>
            <p:cNvSpPr txBox="1"/>
            <p:nvPr/>
          </p:nvSpPr>
          <p:spPr>
            <a:xfrm>
              <a:off x="7114756" y="4139743"/>
              <a:ext cx="73770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Dual AAV</a:t>
              </a: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1392F8D0-65F7-C248-A3AC-CF857D2551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37256" y="4045241"/>
              <a:ext cx="64008" cy="64008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7CA13659-4914-2F4D-9202-1D5E98321905}"/>
                </a:ext>
              </a:extLst>
            </p:cNvPr>
            <p:cNvSpPr txBox="1"/>
            <p:nvPr/>
          </p:nvSpPr>
          <p:spPr>
            <a:xfrm>
              <a:off x="7114756" y="3954134"/>
              <a:ext cx="93647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AAV-SpCas9</a:t>
              </a:r>
            </a:p>
          </p:txBody>
        </p:sp>
      </p:grp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DCF9760-BD92-414D-A4B2-337EA06F5589}"/>
              </a:ext>
            </a:extLst>
          </p:cNvPr>
          <p:cNvCxnSpPr>
            <a:cxnSpLocks/>
          </p:cNvCxnSpPr>
          <p:nvPr/>
        </p:nvCxnSpPr>
        <p:spPr>
          <a:xfrm>
            <a:off x="4320384" y="5646856"/>
            <a:ext cx="248872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2097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C75FA09-FEF5-6148-B086-5EDDC1C76F86}"/>
              </a:ext>
            </a:extLst>
          </p:cNvPr>
          <p:cNvSpPr txBox="1"/>
          <p:nvPr/>
        </p:nvSpPr>
        <p:spPr>
          <a:xfrm>
            <a:off x="-4441371" y="95358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4229B7-2E8F-D344-9401-13708CB6D571}"/>
              </a:ext>
            </a:extLst>
          </p:cNvPr>
          <p:cNvSpPr txBox="1"/>
          <p:nvPr/>
        </p:nvSpPr>
        <p:spPr>
          <a:xfrm>
            <a:off x="261257" y="172429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57816B7-E9E2-0745-8103-53D931052C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210"/>
          <a:stretch/>
        </p:blipFill>
        <p:spPr>
          <a:xfrm>
            <a:off x="4841428" y="999522"/>
            <a:ext cx="1946794" cy="179661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665C305-3F5B-4440-AD3B-AB4D1954A140}"/>
              </a:ext>
            </a:extLst>
          </p:cNvPr>
          <p:cNvSpPr/>
          <p:nvPr/>
        </p:nvSpPr>
        <p:spPr>
          <a:xfrm>
            <a:off x="314313" y="260858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Fig. 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D616E02-F6BA-4BB5-88D7-00BB4B7731AB}"/>
              </a:ext>
            </a:extLst>
          </p:cNvPr>
          <p:cNvSpPr txBox="1"/>
          <p:nvPr/>
        </p:nvSpPr>
        <p:spPr>
          <a:xfrm>
            <a:off x="382665" y="7719693"/>
            <a:ext cx="617603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kern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Fig. </a:t>
            </a:r>
            <a:r>
              <a:rPr lang="en-US" altLang="zh-CN" sz="1200" b="1" kern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b="1" kern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AAV5 mediates genome editing in club and ciliated cells.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(a) </a:t>
            </a:r>
            <a:r>
              <a:rPr lang="en-US" sz="12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Paraffin-embedded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lung sections were stained with antibodies for CCSP (green), a marker of club/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clara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cells and Tomato. </a:t>
            </a:r>
            <a:r>
              <a:rPr lang="en-US" sz="12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Native GFP from </a:t>
            </a:r>
            <a:r>
              <a:rPr lang="en-US" sz="1200" dirty="0" err="1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AAV.sgRNA</a:t>
            </a:r>
            <a:r>
              <a:rPr lang="en-US" sz="12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i</a:t>
            </a:r>
            <a:r>
              <a:rPr lang="en-US" sz="12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 quenched in paraffin slides.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(b)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Quantification of edited (Tomato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 CCSP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cells. (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12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ung sections were stained with antibodies for </a:t>
            </a:r>
            <a:r>
              <a:rPr lang="en-US" sz="1200" dirty="0">
                <a:latin typeface="Arial" panose="020B0604020202020204" pitchFamily="34" charset="0"/>
                <a:ea typeface="DengXian" panose="02010600030101010101" pitchFamily="2" charset="-122"/>
              </a:rPr>
              <a:t>acetylated tubulin (red, a marker of ciliated cell) and Tomato (green). Arrows denote double positive cells.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(d)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Quantification of edited (Tomato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 ciliated cells</a:t>
            </a:r>
            <a:r>
              <a:rPr lang="en-US" sz="1200" kern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b, d, n=15 sections from 3 mice. Error bars are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s.e.m.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9F6307-C1F4-4CAA-B0DA-C3A0A4F7DF0C}"/>
              </a:ext>
            </a:extLst>
          </p:cNvPr>
          <p:cNvGrpSpPr>
            <a:grpSpLocks noChangeAspect="1"/>
          </p:cNvGrpSpPr>
          <p:nvPr/>
        </p:nvGrpSpPr>
        <p:grpSpPr>
          <a:xfrm>
            <a:off x="464671" y="795302"/>
            <a:ext cx="4116954" cy="3979994"/>
            <a:chOff x="464671" y="795302"/>
            <a:chExt cx="4283257" cy="414076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78CC28B-04D6-7C46-BA30-F4408EB77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7597" y="3014065"/>
              <a:ext cx="1920240" cy="192024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2C25A5E-4BDF-1A44-AEF7-7F924F5DD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0428" t="37703" r="28619" b="28011"/>
            <a:stretch/>
          </p:blipFill>
          <p:spPr>
            <a:xfrm>
              <a:off x="2448277" y="3015826"/>
              <a:ext cx="2293620" cy="1920240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A881581-9574-47D9-A60A-E6874A3DB368}"/>
                </a:ext>
              </a:extLst>
            </p:cNvPr>
            <p:cNvGrpSpPr/>
            <p:nvPr/>
          </p:nvGrpSpPr>
          <p:grpSpPr>
            <a:xfrm>
              <a:off x="464671" y="1033331"/>
              <a:ext cx="4283257" cy="1920240"/>
              <a:chOff x="261257" y="3346132"/>
              <a:chExt cx="4283257" cy="192024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E7DB1D7C-8827-BA4C-96C3-E60670F117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1257" y="3346132"/>
                <a:ext cx="1920240" cy="192024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F3B4D0B1-F01C-D647-B10A-10D0B7EE22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7306" t="25422" r="23064" b="44578"/>
              <a:stretch/>
            </p:blipFill>
            <p:spPr>
              <a:xfrm>
                <a:off x="2234042" y="3351918"/>
                <a:ext cx="2310472" cy="1914453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0144286-B757-485F-9F1F-6456C14E6ED3}"/>
                </a:ext>
              </a:extLst>
            </p:cNvPr>
            <p:cNvSpPr/>
            <p:nvPr/>
          </p:nvSpPr>
          <p:spPr>
            <a:xfrm>
              <a:off x="3470683" y="795302"/>
              <a:ext cx="72664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Zoom in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27140F0-4628-46C4-BB71-CF9586DC628B}"/>
                </a:ext>
              </a:extLst>
            </p:cNvPr>
            <p:cNvSpPr/>
            <p:nvPr/>
          </p:nvSpPr>
          <p:spPr>
            <a:xfrm>
              <a:off x="1063468" y="795302"/>
              <a:ext cx="954705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4x lens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2FAEC55-ADB6-4AE5-B7EE-730F2F37401B}"/>
                </a:ext>
              </a:extLst>
            </p:cNvPr>
            <p:cNvSpPr/>
            <p:nvPr/>
          </p:nvSpPr>
          <p:spPr>
            <a:xfrm>
              <a:off x="1829694" y="4624277"/>
              <a:ext cx="1255900" cy="2721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Tomato, </a:t>
              </a:r>
              <a:r>
                <a:rPr lang="en-US" sz="1100" dirty="0">
                  <a:solidFill>
                    <a:srgbClr val="23D1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CCSP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9F65335-D8C8-4FC1-B868-7D741878ADDA}"/>
                </a:ext>
              </a:extLst>
            </p:cNvPr>
            <p:cNvSpPr/>
            <p:nvPr/>
          </p:nvSpPr>
          <p:spPr>
            <a:xfrm>
              <a:off x="739364" y="1041651"/>
              <a:ext cx="1410574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rIns="0">
              <a:spAutoFit/>
            </a:bodyPr>
            <a:lstStyle/>
            <a:p>
              <a:pPr algn="ctr"/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AAV5-Cas9 only (control)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6701C5F-3DC5-438B-8C8B-1F2AACF07109}"/>
                </a:ext>
              </a:extLst>
            </p:cNvPr>
            <p:cNvSpPr/>
            <p:nvPr/>
          </p:nvSpPr>
          <p:spPr>
            <a:xfrm>
              <a:off x="756460" y="3022532"/>
              <a:ext cx="1410431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rIns="0">
              <a:spAutoFit/>
            </a:bodyPr>
            <a:lstStyle/>
            <a:p>
              <a:pPr algn="ctr"/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AAV5-Cas9+scAAV5-sgRNAs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C6804D85-12A7-42E9-A9C9-BDF3B9AF47DE}"/>
              </a:ext>
            </a:extLst>
          </p:cNvPr>
          <p:cNvSpPr/>
          <p:nvPr/>
        </p:nvSpPr>
        <p:spPr>
          <a:xfrm>
            <a:off x="307470" y="586571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7E13EB6-5ABA-4935-A9D9-90EB304388A4}"/>
              </a:ext>
            </a:extLst>
          </p:cNvPr>
          <p:cNvSpPr/>
          <p:nvPr/>
        </p:nvSpPr>
        <p:spPr>
          <a:xfrm>
            <a:off x="4723422" y="630190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4B90047-08E2-485A-8E2D-049A1C358D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5016"/>
          <a:stretch/>
        </p:blipFill>
        <p:spPr>
          <a:xfrm>
            <a:off x="4737370" y="5283701"/>
            <a:ext cx="2025166" cy="188243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F988DE7-5818-4087-87DC-A8A3151F8443}"/>
              </a:ext>
            </a:extLst>
          </p:cNvPr>
          <p:cNvSpPr/>
          <p:nvPr/>
        </p:nvSpPr>
        <p:spPr>
          <a:xfrm>
            <a:off x="4599214" y="4845236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A99739-CF16-49C0-B6A8-355D62836B82}"/>
              </a:ext>
            </a:extLst>
          </p:cNvPr>
          <p:cNvSpPr txBox="1"/>
          <p:nvPr/>
        </p:nvSpPr>
        <p:spPr>
          <a:xfrm>
            <a:off x="4678534" y="2818248"/>
            <a:ext cx="190838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AAV5-Cas9       +          +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AAV5-sgRNAs   -          +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751DE82-484D-B94C-9DEF-28346AFFDBDC}"/>
              </a:ext>
            </a:extLst>
          </p:cNvPr>
          <p:cNvGrpSpPr>
            <a:grpSpLocks noChangeAspect="1"/>
          </p:cNvGrpSpPr>
          <p:nvPr/>
        </p:nvGrpSpPr>
        <p:grpSpPr>
          <a:xfrm>
            <a:off x="382665" y="5072160"/>
            <a:ext cx="4198960" cy="2366475"/>
            <a:chOff x="306742" y="801985"/>
            <a:chExt cx="6163102" cy="347343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9809429-9B09-4542-BE80-8996E499A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60963" y="1134478"/>
              <a:ext cx="3140944" cy="314094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4DA322B-C110-1747-B206-9B98E4EC56C4}"/>
                </a:ext>
              </a:extLst>
            </p:cNvPr>
            <p:cNvSpPr txBox="1"/>
            <p:nvPr/>
          </p:nvSpPr>
          <p:spPr>
            <a:xfrm>
              <a:off x="306742" y="801985"/>
              <a:ext cx="3437812" cy="322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AAV5-Cas9+scAAV5-sgRNAs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5330DDD-D861-F443-BE40-4550AB5D6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23" t="23210" r="29796" b="49970"/>
            <a:stretch/>
          </p:blipFill>
          <p:spPr>
            <a:xfrm rot="5400000">
              <a:off x="3503825" y="1309405"/>
              <a:ext cx="3140945" cy="279109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2D6AEAB-7FBE-3C48-AF86-85CF164EA945}"/>
                </a:ext>
              </a:extLst>
            </p:cNvPr>
            <p:cNvCxnSpPr>
              <a:cxnSpLocks/>
            </p:cNvCxnSpPr>
            <p:nvPr/>
          </p:nvCxnSpPr>
          <p:spPr>
            <a:xfrm>
              <a:off x="5626563" y="3165792"/>
              <a:ext cx="0" cy="188849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05144520-AAE4-D842-94C1-118D0136E0FB}"/>
                </a:ext>
              </a:extLst>
            </p:cNvPr>
            <p:cNvCxnSpPr>
              <a:cxnSpLocks/>
            </p:cNvCxnSpPr>
            <p:nvPr/>
          </p:nvCxnSpPr>
          <p:spPr>
            <a:xfrm>
              <a:off x="5292718" y="3138453"/>
              <a:ext cx="0" cy="221261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D1CD29D-CECB-A741-964C-2232D6292C7D}"/>
                </a:ext>
              </a:extLst>
            </p:cNvPr>
            <p:cNvSpPr txBox="1"/>
            <p:nvPr/>
          </p:nvSpPr>
          <p:spPr>
            <a:xfrm>
              <a:off x="4634498" y="806262"/>
              <a:ext cx="1144465" cy="322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Zoom in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7BC60B68-C2CF-2D4D-8F16-1398B8FA8E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99348" y="2844738"/>
              <a:ext cx="0" cy="209861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E6545BED-3C90-5C4A-ACE8-5C15AE009A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27948" y="2699647"/>
              <a:ext cx="0" cy="209861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1A1D646-78BB-8045-8149-3ADBBA0B9A0B}"/>
                </a:ext>
              </a:extLst>
            </p:cNvPr>
            <p:cNvSpPr/>
            <p:nvPr/>
          </p:nvSpPr>
          <p:spPr>
            <a:xfrm>
              <a:off x="1945089" y="2639119"/>
              <a:ext cx="940782" cy="621098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35C652F5-5B85-7F42-AFDC-3545CA37DE46}"/>
                </a:ext>
              </a:extLst>
            </p:cNvPr>
            <p:cNvCxnSpPr>
              <a:cxnSpLocks/>
            </p:cNvCxnSpPr>
            <p:nvPr/>
          </p:nvCxnSpPr>
          <p:spPr>
            <a:xfrm>
              <a:off x="5795165" y="3197963"/>
              <a:ext cx="0" cy="188849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5F169AF-4192-2746-AFCF-1D344C1DD9F2}"/>
                </a:ext>
              </a:extLst>
            </p:cNvPr>
            <p:cNvSpPr/>
            <p:nvPr/>
          </p:nvSpPr>
          <p:spPr>
            <a:xfrm>
              <a:off x="2241133" y="3875465"/>
              <a:ext cx="2721551" cy="369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acetylated tubulin, </a:t>
              </a:r>
              <a:r>
                <a:rPr lang="en-US" sz="1100" dirty="0">
                  <a:solidFill>
                    <a:srgbClr val="0BE9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Tomato</a:t>
              </a:r>
              <a:endParaRPr lang="en-US" sz="11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7EC0F66C-CBD3-9842-9F75-AAFB7F90554F}"/>
              </a:ext>
            </a:extLst>
          </p:cNvPr>
          <p:cNvSpPr/>
          <p:nvPr/>
        </p:nvSpPr>
        <p:spPr>
          <a:xfrm>
            <a:off x="294646" y="4803362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7140D4E-8138-4016-9F35-13FAAC131695}"/>
              </a:ext>
            </a:extLst>
          </p:cNvPr>
          <p:cNvSpPr txBox="1"/>
          <p:nvPr/>
        </p:nvSpPr>
        <p:spPr>
          <a:xfrm>
            <a:off x="4593485" y="7153116"/>
            <a:ext cx="190838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AAV5-Cas9       +            +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AAV5-sgRNAs   -            +</a:t>
            </a:r>
          </a:p>
        </p:txBody>
      </p:sp>
    </p:spTree>
    <p:extLst>
      <p:ext uri="{BB962C8B-B14F-4D97-AF65-F5344CB8AC3E}">
        <p14:creationId xmlns:p14="http://schemas.microsoft.com/office/powerpoint/2010/main" val="38057532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6B0B740ECD7F418164696BD5D45C61" ma:contentTypeVersion="16" ma:contentTypeDescription="Create a new document." ma:contentTypeScope="" ma:versionID="a5c5d7a47d49c3a9e8877a8f98704af3">
  <xsd:schema xmlns:xsd="http://www.w3.org/2001/XMLSchema" xmlns:xs="http://www.w3.org/2001/XMLSchema" xmlns:p="http://schemas.microsoft.com/office/2006/metadata/properties" xmlns:ns2="1ede3b14-c407-4f78-a408-31a7f74c0476" xmlns:ns3="6d9280eb-d935-48c4-a9fd-fd18a0df2635" targetNamespace="http://schemas.microsoft.com/office/2006/metadata/properties" ma:root="true" ma:fieldsID="010a9214fda009d5579bf84dd4bef4df" ns2:_="" ns3:_="">
    <xsd:import namespace="1ede3b14-c407-4f78-a408-31a7f74c0476"/>
    <xsd:import namespace="6d9280eb-d935-48c4-a9fd-fd18a0df26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de3b14-c407-4f78-a408-31a7f74c04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6dff210b-1a75-4f95-bf42-e73e2711a7c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9280eb-d935-48c4-a9fd-fd18a0df263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1c67233-d297-4e01-a813-c986068440d3}" ma:internalName="TaxCatchAll" ma:showField="CatchAllData" ma:web="6d9280eb-d935-48c4-a9fd-fd18a0df263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ede3b14-c407-4f78-a408-31a7f74c0476">
      <Terms xmlns="http://schemas.microsoft.com/office/infopath/2007/PartnerControls"/>
    </lcf76f155ced4ddcb4097134ff3c332f>
    <TaxCatchAll xmlns="6d9280eb-d935-48c4-a9fd-fd18a0df2635" xsi:nil="true"/>
  </documentManagement>
</p:properties>
</file>

<file path=customXml/itemProps1.xml><?xml version="1.0" encoding="utf-8"?>
<ds:datastoreItem xmlns:ds="http://schemas.openxmlformats.org/officeDocument/2006/customXml" ds:itemID="{B3DAE4CC-99C8-44B9-932C-4D191474723D}"/>
</file>

<file path=customXml/itemProps2.xml><?xml version="1.0" encoding="utf-8"?>
<ds:datastoreItem xmlns:ds="http://schemas.openxmlformats.org/officeDocument/2006/customXml" ds:itemID="{64C39125-903E-4929-B8AE-19B2A1D86E62}"/>
</file>

<file path=customXml/itemProps3.xml><?xml version="1.0" encoding="utf-8"?>
<ds:datastoreItem xmlns:ds="http://schemas.openxmlformats.org/officeDocument/2006/customXml" ds:itemID="{70EEFA63-A4BF-40CD-AEDC-25384344AFF8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</TotalTime>
  <Words>433</Words>
  <Application>Microsoft Macintosh PowerPoint</Application>
  <PresentationFormat>A4 Paper (210x297 mm)</PresentationFormat>
  <Paragraphs>74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11" baseType="lpstr">
      <vt:lpstr>Arial Unicode MS</vt:lpstr>
      <vt:lpstr>等线</vt:lpstr>
      <vt:lpstr>等线</vt:lpstr>
      <vt:lpstr>宋体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IHC staining of AAV5-treated Ai9 mice (LSL-tdTomato/+) </dc:title>
  <dc:creator>Xue, Wen</dc:creator>
  <cp:lastModifiedBy>Shunqing Liang</cp:lastModifiedBy>
  <cp:revision>10</cp:revision>
  <dcterms:created xsi:type="dcterms:W3CDTF">2020-10-19T17:50:22Z</dcterms:created>
  <dcterms:modified xsi:type="dcterms:W3CDTF">2022-03-14T13:57:48Z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0x010100176B0B740ECD7F418164696BD5D45C61</vt:lpwstr>
  </property>
</Properties>
</file>