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1675" r:id="rId2"/>
    <p:sldId id="1365" r:id="rId3"/>
    <p:sldId id="1678" r:id="rId4"/>
    <p:sldId id="1360" r:id="rId5"/>
    <p:sldId id="321" r:id="rId6"/>
    <p:sldId id="1679" r:id="rId7"/>
    <p:sldId id="1377" r:id="rId8"/>
    <p:sldId id="1671" r:id="rId9"/>
    <p:sldId id="1367" r:id="rId10"/>
    <p:sldId id="1370" r:id="rId11"/>
    <p:sldId id="1681" r:id="rId12"/>
    <p:sldId id="1379" r:id="rId13"/>
    <p:sldId id="1680" r:id="rId14"/>
    <p:sldId id="1380" r:id="rId15"/>
    <p:sldId id="1683" r:id="rId16"/>
    <p:sldId id="1372" r:id="rId17"/>
    <p:sldId id="1684" r:id="rId18"/>
    <p:sldId id="1371" r:id="rId19"/>
    <p:sldId id="343" r:id="rId20"/>
    <p:sldId id="1676" r:id="rId21"/>
    <p:sldId id="1677" r:id="rId2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50000" autoAdjust="0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567E7-DD59-3B40-903D-752E41D57116}" type="datetimeFigureOut">
              <a:rPr lang="en-US" smtClean="0"/>
              <a:t>10/1/21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656E3-0D60-1948-8D6E-38CD54AAE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5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1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68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3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4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4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86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3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5"/>
            <a:ext cx="10360501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9"/>
            <a:ext cx="10360501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4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4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0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8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3" y="1535113"/>
            <a:ext cx="5385514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8" indent="0">
              <a:buNone/>
              <a:defRPr sz="2666" b="1"/>
            </a:lvl2pPr>
            <a:lvl3pPr marL="1218895" indent="0">
              <a:buNone/>
              <a:defRPr sz="2399" b="1"/>
            </a:lvl3pPr>
            <a:lvl4pPr marL="1828343" indent="0">
              <a:buNone/>
              <a:defRPr sz="2133" b="1"/>
            </a:lvl4pPr>
            <a:lvl5pPr marL="2437790" indent="0">
              <a:buNone/>
              <a:defRPr sz="2133" b="1"/>
            </a:lvl5pPr>
            <a:lvl6pPr marL="3047238" indent="0">
              <a:buNone/>
              <a:defRPr sz="2133" b="1"/>
            </a:lvl6pPr>
            <a:lvl7pPr marL="3656686" indent="0">
              <a:buNone/>
              <a:defRPr sz="2133" b="1"/>
            </a:lvl7pPr>
            <a:lvl8pPr marL="4266133" indent="0">
              <a:buNone/>
              <a:defRPr sz="2133" b="1"/>
            </a:lvl8pPr>
            <a:lvl9pPr marL="487558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3" y="2174875"/>
            <a:ext cx="5385514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8" indent="0">
              <a:buNone/>
              <a:defRPr sz="2666" b="1"/>
            </a:lvl2pPr>
            <a:lvl3pPr marL="1218895" indent="0">
              <a:buNone/>
              <a:defRPr sz="2399" b="1"/>
            </a:lvl3pPr>
            <a:lvl4pPr marL="1828343" indent="0">
              <a:buNone/>
              <a:defRPr sz="2133" b="1"/>
            </a:lvl4pPr>
            <a:lvl5pPr marL="2437790" indent="0">
              <a:buNone/>
              <a:defRPr sz="2133" b="1"/>
            </a:lvl5pPr>
            <a:lvl6pPr marL="3047238" indent="0">
              <a:buNone/>
              <a:defRPr sz="2133" b="1"/>
            </a:lvl6pPr>
            <a:lvl7pPr marL="3656686" indent="0">
              <a:buNone/>
              <a:defRPr sz="2133" b="1"/>
            </a:lvl7pPr>
            <a:lvl8pPr marL="4266133" indent="0">
              <a:buNone/>
              <a:defRPr sz="2133" b="1"/>
            </a:lvl8pPr>
            <a:lvl9pPr marL="487558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7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6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79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0"/>
            <a:ext cx="4010039" cy="116205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5" y="273056"/>
            <a:ext cx="6813893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3"/>
            <a:ext cx="4010039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6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8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48" indent="0">
              <a:buNone/>
              <a:defRPr sz="3732"/>
            </a:lvl2pPr>
            <a:lvl3pPr marL="1218895" indent="0">
              <a:buNone/>
              <a:defRPr sz="3199"/>
            </a:lvl3pPr>
            <a:lvl4pPr marL="1828343" indent="0">
              <a:buNone/>
              <a:defRPr sz="2666"/>
            </a:lvl4pPr>
            <a:lvl5pPr marL="2437790" indent="0">
              <a:buNone/>
              <a:defRPr sz="2666"/>
            </a:lvl5pPr>
            <a:lvl6pPr marL="3047238" indent="0">
              <a:buNone/>
              <a:defRPr sz="2666"/>
            </a:lvl6pPr>
            <a:lvl7pPr marL="3656686" indent="0">
              <a:buNone/>
              <a:defRPr sz="2666"/>
            </a:lvl7pPr>
            <a:lvl8pPr marL="4266133" indent="0">
              <a:buNone/>
              <a:defRPr sz="2666"/>
            </a:lvl8pPr>
            <a:lvl9pPr marL="4875581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9"/>
            <a:ext cx="7313295" cy="804862"/>
          </a:xfrm>
        </p:spPr>
        <p:txBody>
          <a:bodyPr/>
          <a:lstStyle>
            <a:lvl1pPr marL="0" indent="0">
              <a:buNone/>
              <a:defRPr sz="1866"/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7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6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BB623-8799-2C48-AD37-66ED1A6A7224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6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6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6A284-0052-8A43-8839-23ABB842C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1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448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609448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52" indent="-380905" algn="l" defTabSz="609448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619" indent="-304724" algn="l" defTabSz="609448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4" algn="l" defTabSz="609448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4" indent="-304724" algn="l" defTabSz="609448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1.wdp"/><Relationship Id="rId3" Type="http://schemas.microsoft.com/office/2007/relationships/hdphoto" Target="../media/hdphoto26.wdp"/><Relationship Id="rId7" Type="http://schemas.microsoft.com/office/2007/relationships/hdphoto" Target="../media/hdphoto28.wdp"/><Relationship Id="rId12" Type="http://schemas.openxmlformats.org/officeDocument/2006/relationships/image" Target="../media/image55.png"/><Relationship Id="rId17" Type="http://schemas.microsoft.com/office/2007/relationships/hdphoto" Target="../media/hdphoto33.wdp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5" Type="http://schemas.microsoft.com/office/2007/relationships/hdphoto" Target="../media/hdphoto32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29.wdp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microsoft.com/office/2007/relationships/hdphoto" Target="../media/hdphoto8.wdp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0.png"/><Relationship Id="rId18" Type="http://schemas.microsoft.com/office/2007/relationships/hdphoto" Target="../media/hdphoto19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16.wdp"/><Relationship Id="rId17" Type="http://schemas.openxmlformats.org/officeDocument/2006/relationships/image" Target="../media/image22.png"/><Relationship Id="rId2" Type="http://schemas.openxmlformats.org/officeDocument/2006/relationships/image" Target="../media/image14.png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15.wdp"/><Relationship Id="rId19" Type="http://schemas.openxmlformats.org/officeDocument/2006/relationships/image" Target="../media/image23.png"/><Relationship Id="rId4" Type="http://schemas.microsoft.com/office/2007/relationships/hdphoto" Target="../media/hdphoto12.wdp"/><Relationship Id="rId9" Type="http://schemas.openxmlformats.org/officeDocument/2006/relationships/image" Target="../media/image18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B741BA-290D-4C47-9325-5502A3B51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918150"/>
              </p:ext>
            </p:extLst>
          </p:nvPr>
        </p:nvGraphicFramePr>
        <p:xfrm>
          <a:off x="2330748" y="3429000"/>
          <a:ext cx="7727653" cy="90299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10160">
                  <a:extLst>
                    <a:ext uri="{9D8B030D-6E8A-4147-A177-3AD203B41FA5}">
                      <a16:colId xmlns:a16="http://schemas.microsoft.com/office/drawing/2014/main" val="612082822"/>
                    </a:ext>
                  </a:extLst>
                </a:gridCol>
                <a:gridCol w="1015067">
                  <a:extLst>
                    <a:ext uri="{9D8B030D-6E8A-4147-A177-3AD203B41FA5}">
                      <a16:colId xmlns:a16="http://schemas.microsoft.com/office/drawing/2014/main" val="2491626465"/>
                    </a:ext>
                  </a:extLst>
                </a:gridCol>
                <a:gridCol w="1192695">
                  <a:extLst>
                    <a:ext uri="{9D8B030D-6E8A-4147-A177-3AD203B41FA5}">
                      <a16:colId xmlns:a16="http://schemas.microsoft.com/office/drawing/2014/main" val="3405596678"/>
                    </a:ext>
                  </a:extLst>
                </a:gridCol>
                <a:gridCol w="2295940">
                  <a:extLst>
                    <a:ext uri="{9D8B030D-6E8A-4147-A177-3AD203B41FA5}">
                      <a16:colId xmlns:a16="http://schemas.microsoft.com/office/drawing/2014/main" val="3790283902"/>
                    </a:ext>
                  </a:extLst>
                </a:gridCol>
                <a:gridCol w="1013791">
                  <a:extLst>
                    <a:ext uri="{9D8B030D-6E8A-4147-A177-3AD203B41FA5}">
                      <a16:colId xmlns:a16="http://schemas.microsoft.com/office/drawing/2014/main" val="1588555722"/>
                    </a:ext>
                  </a:extLst>
                </a:gridCol>
              </a:tblGrid>
              <a:tr h="510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Test article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Concentration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number of  mice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bilateral IS (total volume/ mouse)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Mice ID</a:t>
                      </a:r>
                    </a:p>
                  </a:txBody>
                  <a:tcPr marL="8171" marR="8171" marT="817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282163"/>
                  </a:ext>
                </a:extLst>
              </a:tr>
              <a:tr h="1964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RNP1: </a:t>
                      </a:r>
                      <a:r>
                        <a:rPr lang="en-US" sz="12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mTmG</a:t>
                      </a:r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- C20/T2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100 µM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44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1N, 1R, 2J, 3J</a:t>
                      </a:r>
                    </a:p>
                  </a:txBody>
                  <a:tcPr marL="8171" marR="8171" marT="817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277511"/>
                  </a:ext>
                </a:extLst>
              </a:tr>
              <a:tr h="1964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Neg ctr: DNMT1 – C20/T2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100 µM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1" marR="8171" marT="8171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1J, 3R</a:t>
                      </a:r>
                    </a:p>
                  </a:txBody>
                  <a:tcPr marL="8171" marR="8171" marT="817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13644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A5D6E88-249F-4FC2-801C-A96483BF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69" y="673465"/>
            <a:ext cx="10510124" cy="715370"/>
          </a:xfrm>
        </p:spPr>
        <p:txBody>
          <a:bodyPr vert="horz" lIns="91416" tIns="45708" rIns="91416" bIns="45708" rtlCol="0" anchor="ctr">
            <a:normAutofit fontScale="90000"/>
          </a:bodyPr>
          <a:lstStyle/>
          <a:p>
            <a:pPr algn="ctr"/>
            <a:r>
              <a:rPr lang="en-US" sz="3199" b="1" i="1" dirty="0"/>
              <a:t>in vivo </a:t>
            </a:r>
            <a:r>
              <a:rPr lang="en-US" sz="3199" b="1" dirty="0"/>
              <a:t>experiment #21: Prep for validation at JAX</a:t>
            </a:r>
            <a:br>
              <a:rPr lang="en-US" sz="3199" b="1" dirty="0"/>
            </a:br>
            <a:r>
              <a:rPr lang="en-US" sz="3199" b="1" dirty="0"/>
              <a:t>Monday Dec 21</a:t>
            </a:r>
            <a:r>
              <a:rPr lang="en-US" sz="3199" b="1" baseline="30000" dirty="0"/>
              <a:t>st</a:t>
            </a:r>
            <a:r>
              <a:rPr lang="en-US" sz="3199" b="1" dirty="0"/>
              <a:t>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58902-01D7-FF42-8F97-5B432D679B07}"/>
              </a:ext>
            </a:extLst>
          </p:cNvPr>
          <p:cNvSpPr txBox="1"/>
          <p:nvPr/>
        </p:nvSpPr>
        <p:spPr>
          <a:xfrm>
            <a:off x="3823993" y="2394677"/>
            <a:ext cx="4154479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IS bilateral injections with 3 µl in each side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E92431-611B-4449-9142-A2D0121476A1}"/>
              </a:ext>
            </a:extLst>
          </p:cNvPr>
          <p:cNvSpPr txBox="1"/>
          <p:nvPr/>
        </p:nvSpPr>
        <p:spPr>
          <a:xfrm>
            <a:off x="4126726" y="4812413"/>
            <a:ext cx="376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mice are male 11 and 12 weeks old</a:t>
            </a:r>
          </a:p>
        </p:txBody>
      </p:sp>
    </p:spTree>
    <p:extLst>
      <p:ext uri="{BB962C8B-B14F-4D97-AF65-F5344CB8AC3E}">
        <p14:creationId xmlns:p14="http://schemas.microsoft.com/office/powerpoint/2010/main" val="2355226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02F8A17-03AA-2040-8766-F0894EE26DF1}"/>
              </a:ext>
            </a:extLst>
          </p:cNvPr>
          <p:cNvSpPr txBox="1"/>
          <p:nvPr/>
        </p:nvSpPr>
        <p:spPr>
          <a:xfrm>
            <a:off x="2683577" y="824616"/>
            <a:ext cx="1162195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b="1" dirty="0"/>
              <a:t>Mouse 1N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DF560A-2954-2046-BF6D-613C8A03ED37}"/>
              </a:ext>
            </a:extLst>
          </p:cNvPr>
          <p:cNvSpPr txBox="1"/>
          <p:nvPr/>
        </p:nvSpPr>
        <p:spPr>
          <a:xfrm>
            <a:off x="2683578" y="152613"/>
            <a:ext cx="7580806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b="1" dirty="0"/>
              <a:t>Medium spiny Neurons, Astrocytes or microglia show staining for GFP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4DEB45-A8F9-704C-934C-C7A48D59E648}"/>
              </a:ext>
            </a:extLst>
          </p:cNvPr>
          <p:cNvGrpSpPr/>
          <p:nvPr/>
        </p:nvGrpSpPr>
        <p:grpSpPr>
          <a:xfrm>
            <a:off x="3025942" y="1342129"/>
            <a:ext cx="6896078" cy="5170418"/>
            <a:chOff x="2721227" y="1433569"/>
            <a:chExt cx="6896078" cy="5170418"/>
          </a:xfrm>
        </p:grpSpPr>
        <p:pic>
          <p:nvPicPr>
            <p:cNvPr id="9" name="Picture 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6A62E27-C032-9C4F-9636-21DFFD977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21227" y="1433569"/>
              <a:ext cx="6896078" cy="517041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25FE11-B9EB-1042-827A-981B99D80611}"/>
                </a:ext>
              </a:extLst>
            </p:cNvPr>
            <p:cNvGrpSpPr/>
            <p:nvPr/>
          </p:nvGrpSpPr>
          <p:grpSpPr>
            <a:xfrm>
              <a:off x="8368841" y="6142201"/>
              <a:ext cx="1248464" cy="461786"/>
              <a:chOff x="3183538" y="5663459"/>
              <a:chExt cx="832093" cy="30777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EFEE97-95DC-C744-872B-3C82962089FF}"/>
                  </a:ext>
                </a:extLst>
              </p:cNvPr>
              <p:cNvSpPr txBox="1"/>
              <p:nvPr/>
            </p:nvSpPr>
            <p:spPr>
              <a:xfrm>
                <a:off x="3274723" y="5663459"/>
                <a:ext cx="74090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100 µm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B842E05-F5F9-1042-AFD4-379C850C3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3538" y="5874571"/>
                <a:ext cx="6819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54959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52C9BE-A303-D047-B666-8D6AA5D9AF89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D0DD38-3530-DB4D-9E47-B4257C3F2557}"/>
              </a:ext>
            </a:extLst>
          </p:cNvPr>
          <p:cNvSpPr txBox="1"/>
          <p:nvPr/>
        </p:nvSpPr>
        <p:spPr>
          <a:xfrm>
            <a:off x="4987670" y="2388308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Mouse 2J</a:t>
            </a:r>
          </a:p>
        </p:txBody>
      </p:sp>
    </p:spTree>
    <p:extLst>
      <p:ext uri="{BB962C8B-B14F-4D97-AF65-F5344CB8AC3E}">
        <p14:creationId xmlns:p14="http://schemas.microsoft.com/office/powerpoint/2010/main" val="2992045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622DA8-6FE6-4CC3-9C69-7BD8787FA50F}"/>
              </a:ext>
            </a:extLst>
          </p:cNvPr>
          <p:cNvSpPr txBox="1"/>
          <p:nvPr/>
        </p:nvSpPr>
        <p:spPr>
          <a:xfrm>
            <a:off x="87961" y="320558"/>
            <a:ext cx="122840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8" b="1" dirty="0"/>
              <a:t>Mouse </a:t>
            </a:r>
            <a:r>
              <a:rPr lang="en-US" sz="1799" b="1" dirty="0"/>
              <a:t>2J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0370F18-3B71-454E-8D11-6EBBD975B813}"/>
              </a:ext>
            </a:extLst>
          </p:cNvPr>
          <p:cNvSpPr/>
          <p:nvPr/>
        </p:nvSpPr>
        <p:spPr>
          <a:xfrm>
            <a:off x="261075" y="2217492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22DC2-7250-4637-A464-86892D23E121}"/>
              </a:ext>
            </a:extLst>
          </p:cNvPr>
          <p:cNvSpPr txBox="1"/>
          <p:nvPr/>
        </p:nvSpPr>
        <p:spPr>
          <a:xfrm>
            <a:off x="4554543" y="1560102"/>
            <a:ext cx="3732871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1-4 (striatum, 120 um apart)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B13E56-9D49-4205-8F21-CA7949133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153" y="2677646"/>
            <a:ext cx="2972519" cy="21369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3CFDE4-071C-43F0-81F1-437D24719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200"/>
              </a:clrFrom>
              <a:clrTo>
                <a:srgbClr val="000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56" y="2662643"/>
            <a:ext cx="2972519" cy="2136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C5EC7B-BFB8-49F9-B30E-4B92769ECC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016" y="2662547"/>
            <a:ext cx="2972519" cy="21369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AF18A2-B96C-F349-AEA1-EDA6A686CE35}"/>
              </a:ext>
            </a:extLst>
          </p:cNvPr>
          <p:cNvSpPr txBox="1"/>
          <p:nvPr/>
        </p:nvSpPr>
        <p:spPr>
          <a:xfrm>
            <a:off x="39756" y="565813"/>
            <a:ext cx="1557136" cy="92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mTmG-C20/T2</a:t>
            </a:r>
          </a:p>
          <a:p>
            <a:r>
              <a:rPr lang="en-US" sz="1798" dirty="0"/>
              <a:t>100 µM</a:t>
            </a:r>
          </a:p>
          <a:p>
            <a:r>
              <a:rPr lang="en-US" sz="1798" dirty="0"/>
              <a:t>3 µl IS injected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368469-BEF2-264D-B7F4-E5DE77C67417}"/>
              </a:ext>
            </a:extLst>
          </p:cNvPr>
          <p:cNvSpPr txBox="1"/>
          <p:nvPr/>
        </p:nvSpPr>
        <p:spPr>
          <a:xfrm>
            <a:off x="4141819" y="5861199"/>
            <a:ext cx="3905188" cy="922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 err="1"/>
              <a:t>mTmG</a:t>
            </a:r>
            <a:r>
              <a:rPr lang="en-US" sz="1798" dirty="0"/>
              <a:t> reporter mouse, staining for GFP</a:t>
            </a:r>
          </a:p>
          <a:p>
            <a:r>
              <a:rPr lang="en-US" sz="1798" dirty="0"/>
              <a:t>Floating sections</a:t>
            </a:r>
          </a:p>
          <a:p>
            <a:r>
              <a:rPr lang="en-US" sz="1798" dirty="0"/>
              <a:t>1/1000 antibody dilution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E5C05-865E-0D43-96F3-036DF2E5DC96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D8A4A-CCB9-0F41-80F9-9D4A54D22FA6}"/>
              </a:ext>
            </a:extLst>
          </p:cNvPr>
          <p:cNvGrpSpPr/>
          <p:nvPr/>
        </p:nvGrpSpPr>
        <p:grpSpPr>
          <a:xfrm>
            <a:off x="9057879" y="2692650"/>
            <a:ext cx="3091105" cy="2633044"/>
            <a:chOff x="9057879" y="2692650"/>
            <a:chExt cx="3091105" cy="26330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78511F-3314-47F7-8868-A2D778C2D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200"/>
                </a:clrFrom>
                <a:clrTo>
                  <a:srgbClr val="0002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"/>
            <a:stretch/>
          </p:blipFill>
          <p:spPr>
            <a:xfrm>
              <a:off x="9057879" y="2692650"/>
              <a:ext cx="3091105" cy="213698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6493234-6342-8A4D-889D-373DE9C99B56}"/>
                </a:ext>
              </a:extLst>
            </p:cNvPr>
            <p:cNvGrpSpPr/>
            <p:nvPr/>
          </p:nvGrpSpPr>
          <p:grpSpPr>
            <a:xfrm>
              <a:off x="10449900" y="5034769"/>
              <a:ext cx="569727" cy="290925"/>
              <a:chOff x="6791992" y="5425411"/>
              <a:chExt cx="690399" cy="35254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BEF4C2D-11A6-A14D-A1EC-D602E210C981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64CDA2-45CB-4543-8BFF-0212EC643261}"/>
                  </a:ext>
                </a:extLst>
              </p:cNvPr>
              <p:cNvSpPr txBox="1"/>
              <p:nvPr/>
            </p:nvSpPr>
            <p:spPr>
              <a:xfrm>
                <a:off x="6791992" y="5425411"/>
                <a:ext cx="690399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9269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52C9BE-A303-D047-B666-8D6AA5D9AF89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D0DD38-3530-DB4D-9E47-B4257C3F2557}"/>
              </a:ext>
            </a:extLst>
          </p:cNvPr>
          <p:cNvSpPr txBox="1"/>
          <p:nvPr/>
        </p:nvSpPr>
        <p:spPr>
          <a:xfrm>
            <a:off x="4987670" y="2388308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Mouse 3J</a:t>
            </a:r>
          </a:p>
        </p:txBody>
      </p:sp>
    </p:spTree>
    <p:extLst>
      <p:ext uri="{BB962C8B-B14F-4D97-AF65-F5344CB8AC3E}">
        <p14:creationId xmlns:p14="http://schemas.microsoft.com/office/powerpoint/2010/main" val="87833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505330-742E-4CB4-8011-55384D391D58}"/>
              </a:ext>
            </a:extLst>
          </p:cNvPr>
          <p:cNvSpPr txBox="1"/>
          <p:nvPr/>
        </p:nvSpPr>
        <p:spPr>
          <a:xfrm>
            <a:off x="4162970" y="1440387"/>
            <a:ext cx="3732871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1-5 (striatum, 120 um apart)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2AD05-4E0F-4B81-A4B5-3B060E43C894}"/>
              </a:ext>
            </a:extLst>
          </p:cNvPr>
          <p:cNvSpPr txBox="1"/>
          <p:nvPr/>
        </p:nvSpPr>
        <p:spPr>
          <a:xfrm>
            <a:off x="5367377" y="4323717"/>
            <a:ext cx="132405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6-9</a:t>
            </a:r>
          </a:p>
        </p:txBody>
      </p:sp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209F9CAF-7B3E-40D9-B622-43ECA4B87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5"/>
          <a:stretch/>
        </p:blipFill>
        <p:spPr>
          <a:xfrm>
            <a:off x="3335106" y="5014780"/>
            <a:ext cx="2512371" cy="1671687"/>
          </a:xfrm>
          <a:prstGeom prst="rect">
            <a:avLst/>
          </a:prstGeom>
        </p:spPr>
      </p:pic>
      <p:pic>
        <p:nvPicPr>
          <p:cNvPr id="19" name="Content Placeholder 8">
            <a:extLst>
              <a:ext uri="{FF2B5EF4-FFF2-40B4-BE49-F238E27FC236}">
                <a16:creationId xmlns:a16="http://schemas.microsoft.com/office/drawing/2014/main" id="{AEB109F7-3B72-4A59-AE9B-CF90BE221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6212" r="-1" b="3641"/>
          <a:stretch/>
        </p:blipFill>
        <p:spPr>
          <a:xfrm>
            <a:off x="761127" y="5014780"/>
            <a:ext cx="2464167" cy="1671687"/>
          </a:xfrm>
          <a:prstGeom prst="rect">
            <a:avLst/>
          </a:prstGeom>
        </p:spPr>
      </p:pic>
      <p:pic>
        <p:nvPicPr>
          <p:cNvPr id="21" name="Content Placeholder 8">
            <a:extLst>
              <a:ext uri="{FF2B5EF4-FFF2-40B4-BE49-F238E27FC236}">
                <a16:creationId xmlns:a16="http://schemas.microsoft.com/office/drawing/2014/main" id="{EB54F787-3CD8-406D-8D6D-FB0290495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" b="3692"/>
          <a:stretch/>
        </p:blipFill>
        <p:spPr>
          <a:xfrm>
            <a:off x="5956798" y="5021332"/>
            <a:ext cx="2512371" cy="1671687"/>
          </a:xfrm>
          <a:prstGeom prst="rect">
            <a:avLst/>
          </a:prstGeom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865A5739-AF78-4ECF-A1E0-C63AD7BB2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576" y="2160689"/>
            <a:ext cx="2423928" cy="1789147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E8396E14-13F7-470A-8744-DEE05CC6E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72" y="2168268"/>
            <a:ext cx="2423928" cy="1789147"/>
          </a:xfrm>
          <a:prstGeom prst="rect">
            <a:avLst/>
          </a:prstGeom>
        </p:spPr>
      </p:pic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id="{9D4D6CC1-D5F3-4199-99DD-277D373617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0" r="-1" b="12103"/>
          <a:stretch/>
        </p:blipFill>
        <p:spPr>
          <a:xfrm>
            <a:off x="8561995" y="5021332"/>
            <a:ext cx="2423928" cy="1572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0DD9D6-A68D-48CA-B752-2629F6A7A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80" y="2167224"/>
            <a:ext cx="2424216" cy="17901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BD862A7-BE5C-174B-B699-C488C0F588AB}"/>
              </a:ext>
            </a:extLst>
          </p:cNvPr>
          <p:cNvSpPr/>
          <p:nvPr/>
        </p:nvSpPr>
        <p:spPr>
          <a:xfrm>
            <a:off x="298670" y="578054"/>
            <a:ext cx="1086874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8" b="1" dirty="0"/>
              <a:t>Mouse 3J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396FF8-3556-0846-9497-5013C90B75F2}"/>
              </a:ext>
            </a:extLst>
          </p:cNvPr>
          <p:cNvSpPr txBox="1"/>
          <p:nvPr/>
        </p:nvSpPr>
        <p:spPr>
          <a:xfrm>
            <a:off x="298670" y="805435"/>
            <a:ext cx="1557136" cy="92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mTmG-C20/T2</a:t>
            </a:r>
          </a:p>
          <a:p>
            <a:r>
              <a:rPr lang="en-US" sz="1798" dirty="0"/>
              <a:t>100 µM</a:t>
            </a:r>
          </a:p>
          <a:p>
            <a:r>
              <a:rPr lang="en-US" sz="1798" dirty="0"/>
              <a:t>3 µl IS injected</a:t>
            </a:r>
          </a:p>
        </p:txBody>
      </p:sp>
      <p:sp>
        <p:nvSpPr>
          <p:cNvPr id="30" name="Arrow: Right 9">
            <a:extLst>
              <a:ext uri="{FF2B5EF4-FFF2-40B4-BE49-F238E27FC236}">
                <a16:creationId xmlns:a16="http://schemas.microsoft.com/office/drawing/2014/main" id="{8F0612B3-9554-6148-A48F-48CF76143AD4}"/>
              </a:ext>
            </a:extLst>
          </p:cNvPr>
          <p:cNvSpPr/>
          <p:nvPr/>
        </p:nvSpPr>
        <p:spPr>
          <a:xfrm>
            <a:off x="411881" y="1811117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1" name="Arrow: Right 11">
            <a:extLst>
              <a:ext uri="{FF2B5EF4-FFF2-40B4-BE49-F238E27FC236}">
                <a16:creationId xmlns:a16="http://schemas.microsoft.com/office/drawing/2014/main" id="{FD24C08A-3153-EB49-8E25-488DC7E2A677}"/>
              </a:ext>
            </a:extLst>
          </p:cNvPr>
          <p:cNvSpPr/>
          <p:nvPr/>
        </p:nvSpPr>
        <p:spPr>
          <a:xfrm>
            <a:off x="411881" y="4643752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07B141-E1AF-F946-95D8-0DE09C1EC2F6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732DB1-2388-C34B-A6CD-577AEDC51AB4}"/>
              </a:ext>
            </a:extLst>
          </p:cNvPr>
          <p:cNvGrpSpPr/>
          <p:nvPr/>
        </p:nvGrpSpPr>
        <p:grpSpPr>
          <a:xfrm>
            <a:off x="8473552" y="2128049"/>
            <a:ext cx="2512371" cy="2185065"/>
            <a:chOff x="8473552" y="2128049"/>
            <a:chExt cx="2512371" cy="2185065"/>
          </a:xfrm>
        </p:grpSpPr>
        <p:pic>
          <p:nvPicPr>
            <p:cNvPr id="20" name="Content Placeholder 8">
              <a:extLst>
                <a:ext uri="{FF2B5EF4-FFF2-40B4-BE49-F238E27FC236}">
                  <a16:creationId xmlns:a16="http://schemas.microsoft.com/office/drawing/2014/main" id="{CCE304E3-A70F-4184-B2A5-59DA4E661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3552" y="2128049"/>
              <a:ext cx="2512371" cy="185442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C57B74D-A19A-444C-94EC-08AB48E2A2A7}"/>
                </a:ext>
              </a:extLst>
            </p:cNvPr>
            <p:cNvGrpSpPr/>
            <p:nvPr/>
          </p:nvGrpSpPr>
          <p:grpSpPr>
            <a:xfrm>
              <a:off x="10472980" y="4071114"/>
              <a:ext cx="512943" cy="242000"/>
              <a:chOff x="6714188" y="5425411"/>
              <a:chExt cx="747253" cy="35254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DFEC343-5E8A-AF4C-ACC5-EC6B532C5B93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2998829-4482-7542-91B1-01D35FD7A0E3}"/>
                  </a:ext>
                </a:extLst>
              </p:cNvPr>
              <p:cNvSpPr txBox="1"/>
              <p:nvPr/>
            </p:nvSpPr>
            <p:spPr>
              <a:xfrm>
                <a:off x="6714188" y="5425411"/>
                <a:ext cx="690399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870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BB2E927E-545F-1A45-A797-E3875806AD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17646" y="1819160"/>
            <a:ext cx="2598867" cy="36566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DDF597-9953-E34A-BD8D-77440A757779}"/>
              </a:ext>
            </a:extLst>
          </p:cNvPr>
          <p:cNvGrpSpPr/>
          <p:nvPr/>
        </p:nvGrpSpPr>
        <p:grpSpPr>
          <a:xfrm>
            <a:off x="5891037" y="2350697"/>
            <a:ext cx="3656648" cy="3063812"/>
            <a:chOff x="8047827" y="2797387"/>
            <a:chExt cx="3656648" cy="30638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5F7B41-2C86-FB44-ACE5-1C2A13030782}"/>
                </a:ext>
              </a:extLst>
            </p:cNvPr>
            <p:cNvGrpSpPr/>
            <p:nvPr/>
          </p:nvGrpSpPr>
          <p:grpSpPr>
            <a:xfrm>
              <a:off x="11014076" y="5508655"/>
              <a:ext cx="690399" cy="352544"/>
              <a:chOff x="6847396" y="5425411"/>
              <a:chExt cx="690399" cy="352544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2FBE788-55E2-FF40-AB8A-908873E90696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C39593-3C70-524B-A38D-CF2A6F9E8E63}"/>
                  </a:ext>
                </a:extLst>
              </p:cNvPr>
              <p:cNvSpPr txBox="1"/>
              <p:nvPr/>
            </p:nvSpPr>
            <p:spPr>
              <a:xfrm>
                <a:off x="6847396" y="5425411"/>
                <a:ext cx="690399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  <p:pic>
          <p:nvPicPr>
            <p:cNvPr id="25" name="Picture 24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762AD63F-A39A-654F-857B-75FE7C8BD8FB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8578041" y="2267173"/>
              <a:ext cx="2596220" cy="365664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8F1E46B-B872-4241-A5AB-EFB57D1B09D3}"/>
              </a:ext>
            </a:extLst>
          </p:cNvPr>
          <p:cNvSpPr txBox="1"/>
          <p:nvPr/>
        </p:nvSpPr>
        <p:spPr>
          <a:xfrm>
            <a:off x="5315843" y="855990"/>
            <a:ext cx="1557136" cy="92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mTmG-C20/T2</a:t>
            </a:r>
          </a:p>
          <a:p>
            <a:r>
              <a:rPr lang="en-US" sz="1798" dirty="0"/>
              <a:t>100 µM</a:t>
            </a:r>
          </a:p>
          <a:p>
            <a:r>
              <a:rPr lang="en-US" sz="1798" dirty="0"/>
              <a:t>3 µl IS injected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E8FAE5-56EB-604C-95DF-0CDEB12EECFC}"/>
              </a:ext>
            </a:extLst>
          </p:cNvPr>
          <p:cNvSpPr txBox="1"/>
          <p:nvPr/>
        </p:nvSpPr>
        <p:spPr>
          <a:xfrm>
            <a:off x="1985029" y="5414509"/>
            <a:ext cx="3905188" cy="922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 err="1"/>
              <a:t>mTmG</a:t>
            </a:r>
            <a:r>
              <a:rPr lang="en-US" sz="1798" dirty="0"/>
              <a:t> reporter mouse, staining for GFP</a:t>
            </a:r>
          </a:p>
          <a:p>
            <a:r>
              <a:rPr lang="en-US" sz="1798" dirty="0"/>
              <a:t>Floating sections</a:t>
            </a:r>
          </a:p>
          <a:p>
            <a:r>
              <a:rPr lang="en-US" sz="1798" dirty="0"/>
              <a:t>1/1000 antibody dilution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FB7E90-9581-A848-8897-97F831DF0550}"/>
              </a:ext>
            </a:extLst>
          </p:cNvPr>
          <p:cNvSpPr/>
          <p:nvPr/>
        </p:nvSpPr>
        <p:spPr>
          <a:xfrm>
            <a:off x="2168647" y="1742836"/>
            <a:ext cx="1086874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8" b="1" dirty="0"/>
              <a:t>Mouse 3J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D355D-F7D8-5C46-A7EC-F725933522AD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BF061-384B-CE49-9B75-92885F16953D}"/>
              </a:ext>
            </a:extLst>
          </p:cNvPr>
          <p:cNvSpPr txBox="1"/>
          <p:nvPr/>
        </p:nvSpPr>
        <p:spPr>
          <a:xfrm>
            <a:off x="2186719" y="1988688"/>
            <a:ext cx="772567" cy="36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5X tile</a:t>
            </a:r>
          </a:p>
        </p:txBody>
      </p:sp>
    </p:spTree>
    <p:extLst>
      <p:ext uri="{BB962C8B-B14F-4D97-AF65-F5344CB8AC3E}">
        <p14:creationId xmlns:p14="http://schemas.microsoft.com/office/powerpoint/2010/main" val="2074954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E1BB991-F4DF-C64E-B13C-FD4BFD5F60E3}"/>
              </a:ext>
            </a:extLst>
          </p:cNvPr>
          <p:cNvSpPr txBox="1"/>
          <p:nvPr/>
        </p:nvSpPr>
        <p:spPr>
          <a:xfrm>
            <a:off x="2683578" y="824616"/>
            <a:ext cx="1086874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b="1" dirty="0"/>
              <a:t>Mouse 3J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E61BA8-27F2-7B4A-AC6B-45F06B5305C2}"/>
              </a:ext>
            </a:extLst>
          </p:cNvPr>
          <p:cNvSpPr txBox="1"/>
          <p:nvPr/>
        </p:nvSpPr>
        <p:spPr>
          <a:xfrm>
            <a:off x="2683578" y="152613"/>
            <a:ext cx="7580806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b="1" dirty="0"/>
              <a:t>Medium spiny Neurons, Astrocytes or microglia show staining for GFP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B13546-1452-2445-8B8F-87A543F78C85}"/>
              </a:ext>
            </a:extLst>
          </p:cNvPr>
          <p:cNvGrpSpPr/>
          <p:nvPr/>
        </p:nvGrpSpPr>
        <p:grpSpPr>
          <a:xfrm>
            <a:off x="2692922" y="1465721"/>
            <a:ext cx="7368660" cy="5232177"/>
            <a:chOff x="2692922" y="1465721"/>
            <a:chExt cx="7368660" cy="5232177"/>
          </a:xfrm>
        </p:grpSpPr>
        <p:pic>
          <p:nvPicPr>
            <p:cNvPr id="21" name="Picture 20" descr="A picture containing food, eaten, half&#10;&#10;Description automatically generated">
              <a:extLst>
                <a:ext uri="{FF2B5EF4-FFF2-40B4-BE49-F238E27FC236}">
                  <a16:creationId xmlns:a16="http://schemas.microsoft.com/office/drawing/2014/main" id="{2E5F27E4-C022-BD47-A607-FADBBDD1D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2922" y="1465721"/>
              <a:ext cx="7311510" cy="5232177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1D2342-085D-554E-A766-3C3A03D4256F}"/>
                </a:ext>
              </a:extLst>
            </p:cNvPr>
            <p:cNvGrpSpPr/>
            <p:nvPr/>
          </p:nvGrpSpPr>
          <p:grpSpPr>
            <a:xfrm>
              <a:off x="8813118" y="6236112"/>
              <a:ext cx="1248464" cy="461786"/>
              <a:chOff x="3183538" y="5663459"/>
              <a:chExt cx="832093" cy="30777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E6E05C-900E-AC4E-A1A5-5A54458B7C01}"/>
                  </a:ext>
                </a:extLst>
              </p:cNvPr>
              <p:cNvSpPr txBox="1"/>
              <p:nvPr/>
            </p:nvSpPr>
            <p:spPr>
              <a:xfrm>
                <a:off x="3274723" y="5663459"/>
                <a:ext cx="74090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100 µm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AFB6177-2262-AA41-80E3-3898B83CF2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3538" y="5874571"/>
                <a:ext cx="68196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595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52C9BE-A303-D047-B666-8D6AA5D9AF89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D0DD38-3530-DB4D-9E47-B4257C3F2557}"/>
              </a:ext>
            </a:extLst>
          </p:cNvPr>
          <p:cNvSpPr txBox="1"/>
          <p:nvPr/>
        </p:nvSpPr>
        <p:spPr>
          <a:xfrm>
            <a:off x="4987670" y="2388308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Mouse 1J</a:t>
            </a:r>
          </a:p>
        </p:txBody>
      </p:sp>
    </p:spTree>
    <p:extLst>
      <p:ext uri="{BB962C8B-B14F-4D97-AF65-F5344CB8AC3E}">
        <p14:creationId xmlns:p14="http://schemas.microsoft.com/office/powerpoint/2010/main" val="489333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C7BFD7-BFA4-AB4E-A72A-8C30B0A60C34}"/>
              </a:ext>
            </a:extLst>
          </p:cNvPr>
          <p:cNvSpPr txBox="1"/>
          <p:nvPr/>
        </p:nvSpPr>
        <p:spPr>
          <a:xfrm>
            <a:off x="5315843" y="855990"/>
            <a:ext cx="2455096" cy="922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Control: DNMT1-C20/T2</a:t>
            </a:r>
          </a:p>
          <a:p>
            <a:r>
              <a:rPr lang="en-US" sz="1798" dirty="0"/>
              <a:t>100 µM</a:t>
            </a:r>
          </a:p>
          <a:p>
            <a:r>
              <a:rPr lang="en-US" sz="1798" dirty="0"/>
              <a:t>3 µl IS injected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86183-74C4-B945-9F36-A20DDED5CAEA}"/>
              </a:ext>
            </a:extLst>
          </p:cNvPr>
          <p:cNvSpPr txBox="1"/>
          <p:nvPr/>
        </p:nvSpPr>
        <p:spPr>
          <a:xfrm>
            <a:off x="3110865" y="2250807"/>
            <a:ext cx="772567" cy="36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5X tile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91794-91BC-5D4E-86D1-F63695B60332}"/>
              </a:ext>
            </a:extLst>
          </p:cNvPr>
          <p:cNvSpPr txBox="1"/>
          <p:nvPr/>
        </p:nvSpPr>
        <p:spPr>
          <a:xfrm>
            <a:off x="4141819" y="5861199"/>
            <a:ext cx="3905188" cy="922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 err="1"/>
              <a:t>mTmG</a:t>
            </a:r>
            <a:r>
              <a:rPr lang="en-US" sz="1798" dirty="0"/>
              <a:t> reporter mouse, staining for GFP</a:t>
            </a:r>
          </a:p>
          <a:p>
            <a:r>
              <a:rPr lang="en-US" sz="1798" dirty="0"/>
              <a:t>Floating sections</a:t>
            </a:r>
          </a:p>
          <a:p>
            <a:r>
              <a:rPr lang="en-US" sz="1798" dirty="0"/>
              <a:t>1/1000 antibody dilution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37A75-B023-7E4C-B453-FA0AEFC68BB4}"/>
              </a:ext>
            </a:extLst>
          </p:cNvPr>
          <p:cNvSpPr txBox="1"/>
          <p:nvPr/>
        </p:nvSpPr>
        <p:spPr>
          <a:xfrm>
            <a:off x="3110866" y="2004955"/>
            <a:ext cx="1087157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b="1" dirty="0"/>
              <a:t>Mouse 1J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588622-26A6-DA45-9B0F-54CE990DBE78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C6C8C9-A95C-6D4F-99BD-F9A0B23AA6B2}"/>
              </a:ext>
            </a:extLst>
          </p:cNvPr>
          <p:cNvGrpSpPr/>
          <p:nvPr/>
        </p:nvGrpSpPr>
        <p:grpSpPr>
          <a:xfrm>
            <a:off x="4141819" y="2604770"/>
            <a:ext cx="3840480" cy="3023642"/>
            <a:chOff x="4141819" y="2604770"/>
            <a:chExt cx="3840480" cy="3023642"/>
          </a:xfrm>
        </p:grpSpPr>
        <p:pic>
          <p:nvPicPr>
            <p:cNvPr id="16" name="Picture 15" descr="A picture containing porcelain&#10;&#10;Description automatically generated">
              <a:extLst>
                <a:ext uri="{FF2B5EF4-FFF2-40B4-BE49-F238E27FC236}">
                  <a16:creationId xmlns:a16="http://schemas.microsoft.com/office/drawing/2014/main" id="{F115E403-150F-A745-98BB-0D5FA957F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753775" y="1992814"/>
              <a:ext cx="2616568" cy="384048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671087-4211-3D42-93DC-B273C15A4BE4}"/>
                </a:ext>
              </a:extLst>
            </p:cNvPr>
            <p:cNvGrpSpPr/>
            <p:nvPr/>
          </p:nvGrpSpPr>
          <p:grpSpPr>
            <a:xfrm>
              <a:off x="7291900" y="5275868"/>
              <a:ext cx="690399" cy="352544"/>
              <a:chOff x="6847396" y="5425411"/>
              <a:chExt cx="690399" cy="352544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E828017-9776-134B-B1B6-F9A0FAEFFC34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7EA60-3B7A-9946-90F3-A9B665492290}"/>
                  </a:ext>
                </a:extLst>
              </p:cNvPr>
              <p:cNvSpPr txBox="1"/>
              <p:nvPr/>
            </p:nvSpPr>
            <p:spPr>
              <a:xfrm>
                <a:off x="6847396" y="5425411"/>
                <a:ext cx="690399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621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row: Right 37">
            <a:extLst>
              <a:ext uri="{FF2B5EF4-FFF2-40B4-BE49-F238E27FC236}">
                <a16:creationId xmlns:a16="http://schemas.microsoft.com/office/drawing/2014/main" id="{003B3ACC-D54A-4BAB-9D9C-778E42D96665}"/>
              </a:ext>
            </a:extLst>
          </p:cNvPr>
          <p:cNvSpPr/>
          <p:nvPr/>
        </p:nvSpPr>
        <p:spPr>
          <a:xfrm>
            <a:off x="756977" y="1512217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A33E6-D624-4222-8988-686A67BF81DC}"/>
              </a:ext>
            </a:extLst>
          </p:cNvPr>
          <p:cNvSpPr txBox="1"/>
          <p:nvPr/>
        </p:nvSpPr>
        <p:spPr>
          <a:xfrm>
            <a:off x="4472809" y="1075206"/>
            <a:ext cx="380338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1-4 (striatum, 120 um apart) 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187E73F2-7857-4607-99E9-F6D9025BC45E}"/>
              </a:ext>
            </a:extLst>
          </p:cNvPr>
          <p:cNvSpPr/>
          <p:nvPr/>
        </p:nvSpPr>
        <p:spPr>
          <a:xfrm>
            <a:off x="756977" y="4431682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E5E2E7-9E1F-4486-A104-2BF5168CB587}"/>
              </a:ext>
            </a:extLst>
          </p:cNvPr>
          <p:cNvSpPr txBox="1"/>
          <p:nvPr/>
        </p:nvSpPr>
        <p:spPr>
          <a:xfrm>
            <a:off x="5712473" y="3994672"/>
            <a:ext cx="132405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5-8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121FC-D562-446D-A1CC-BFB3716B9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41735" y="4613778"/>
            <a:ext cx="2652928" cy="1838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52DB2-0CD0-491E-A445-760DB3D93C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94412" y="1812144"/>
            <a:ext cx="2652928" cy="1838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28ECCB-3C48-4760-8EF8-2EAAE93F3C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63567" y="1800000"/>
            <a:ext cx="2652928" cy="1838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75F2A-DC72-42F5-A335-E70D66BB7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2419" y="1787227"/>
            <a:ext cx="2331876" cy="1838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F1D29D-9D86-4926-A141-12B48D5600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34135" y="4671836"/>
            <a:ext cx="2652928" cy="1838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468112-B380-480F-8C11-ED7DFC1D030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536" y="1820490"/>
            <a:ext cx="2041097" cy="1838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1C1DEB-0F06-44E5-81F7-6AF5902FB0A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535" y="4721671"/>
            <a:ext cx="2652928" cy="18384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6CCE7E-282E-D24D-B9B7-9EAA84BFC3F2}"/>
              </a:ext>
            </a:extLst>
          </p:cNvPr>
          <p:cNvSpPr txBox="1"/>
          <p:nvPr/>
        </p:nvSpPr>
        <p:spPr>
          <a:xfrm>
            <a:off x="183269" y="157935"/>
            <a:ext cx="2455096" cy="1199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b="1" dirty="0"/>
              <a:t>Mouse 1J</a:t>
            </a:r>
          </a:p>
          <a:p>
            <a:r>
              <a:rPr lang="en-US" sz="1798" dirty="0"/>
              <a:t>Control: DNMT1-C20/T2</a:t>
            </a:r>
          </a:p>
          <a:p>
            <a:r>
              <a:rPr lang="en-US" sz="1798" dirty="0"/>
              <a:t>100 µM</a:t>
            </a:r>
          </a:p>
          <a:p>
            <a:r>
              <a:rPr lang="en-US" sz="1798" dirty="0"/>
              <a:t>3 µl IS injected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D65DAE-2D23-9D48-BF90-1E8984AA01D6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48F87D-FC24-A54F-871B-D31A446A0133}"/>
              </a:ext>
            </a:extLst>
          </p:cNvPr>
          <p:cNvGrpSpPr/>
          <p:nvPr/>
        </p:nvGrpSpPr>
        <p:grpSpPr>
          <a:xfrm>
            <a:off x="9329444" y="4721671"/>
            <a:ext cx="2652928" cy="2082195"/>
            <a:chOff x="9329444" y="4721671"/>
            <a:chExt cx="2652928" cy="20821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DB4063-E34D-4EE6-884B-C3E7E9078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329444" y="4721671"/>
              <a:ext cx="2652928" cy="183840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09B7A8-B5A1-424B-B2FC-528F7455CB97}"/>
                </a:ext>
              </a:extLst>
            </p:cNvPr>
            <p:cNvGrpSpPr/>
            <p:nvPr/>
          </p:nvGrpSpPr>
          <p:grpSpPr>
            <a:xfrm>
              <a:off x="11399947" y="6561866"/>
              <a:ext cx="524373" cy="242000"/>
              <a:chOff x="6697537" y="5375458"/>
              <a:chExt cx="763904" cy="352544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6CC0C4-E793-E949-B6CE-207246983373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E90451-2FEF-544B-893F-3949C45027B0}"/>
                  </a:ext>
                </a:extLst>
              </p:cNvPr>
              <p:cNvSpPr txBox="1"/>
              <p:nvPr/>
            </p:nvSpPr>
            <p:spPr>
              <a:xfrm>
                <a:off x="6697537" y="5375458"/>
                <a:ext cx="690398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26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52C9BE-A303-D047-B666-8D6AA5D9AF89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D0DD38-3530-DB4D-9E47-B4257C3F2557}"/>
              </a:ext>
            </a:extLst>
          </p:cNvPr>
          <p:cNvSpPr txBox="1"/>
          <p:nvPr/>
        </p:nvSpPr>
        <p:spPr>
          <a:xfrm>
            <a:off x="4987670" y="2388308"/>
            <a:ext cx="1887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Mouse 1R</a:t>
            </a:r>
          </a:p>
        </p:txBody>
      </p:sp>
    </p:spTree>
    <p:extLst>
      <p:ext uri="{BB962C8B-B14F-4D97-AF65-F5344CB8AC3E}">
        <p14:creationId xmlns:p14="http://schemas.microsoft.com/office/powerpoint/2010/main" val="201908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6EBE023-535D-214C-941E-95B297D122A2}"/>
              </a:ext>
            </a:extLst>
          </p:cNvPr>
          <p:cNvSpPr txBox="1"/>
          <p:nvPr/>
        </p:nvSpPr>
        <p:spPr>
          <a:xfrm>
            <a:off x="208722" y="219051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Exp21-RNP1</a:t>
            </a:r>
          </a:p>
          <a:p>
            <a:r>
              <a:rPr lang="en-US" dirty="0"/>
              <a:t>Mouse ID missing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8695EC-2355-1B49-A527-D4567D08C5DA}"/>
              </a:ext>
            </a:extLst>
          </p:cNvPr>
          <p:cNvGrpSpPr/>
          <p:nvPr/>
        </p:nvGrpSpPr>
        <p:grpSpPr>
          <a:xfrm>
            <a:off x="3286853" y="1987024"/>
            <a:ext cx="5143376" cy="4016483"/>
            <a:chOff x="3286853" y="1987024"/>
            <a:chExt cx="5143376" cy="4016483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A7A0A97-76D1-3B4A-8742-41635254D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628" b="81728" l="18378" r="74949">
                          <a14:foregroundMark x1="42402" y1="15781" x2="51643" y2="13953"/>
                          <a14:foregroundMark x1="51643" y1="13953" x2="65298" y2="16611"/>
                          <a14:foregroundMark x1="75154" y1="32143" x2="74538" y2="39867"/>
                          <a14:foregroundMark x1="74538" y1="39867" x2="74949" y2="44435"/>
                          <a14:foregroundMark x1="38193" y1="80565" x2="47125" y2="81728"/>
                          <a14:foregroundMark x1="47125" y1="81728" x2="52669" y2="78904"/>
                          <a14:foregroundMark x1="17864" y1="55316" x2="19713" y2="62126"/>
                          <a14:foregroundMark x1="19713" y1="62126" x2="18480" y2="65033"/>
                          <a14:foregroundMark x1="42197" y1="13123" x2="51027" y2="11628"/>
                          <a14:foregroundMark x1="51027" y1="11628" x2="57906" y2="14120"/>
                          <a14:foregroundMark x1="36550" y1="58056" x2="36550" y2="58056"/>
                          <a14:foregroundMark x1="36961" y1="57143" x2="35832" y2="57558"/>
                          <a14:foregroundMark x1="37064" y1="57475" x2="37064" y2="57475"/>
                          <a14:foregroundMark x1="47023" y1="56312" x2="47023" y2="56312"/>
                          <a14:foregroundMark x1="49692" y1="56894" x2="50719" y2="57641"/>
                          <a14:foregroundMark x1="50513" y1="54402" x2="50205" y2="56561"/>
                          <a14:foregroundMark x1="46099" y1="41196" x2="55133" y2="42691"/>
                        </a14:backgroundRemoval>
                      </a14:imgEffect>
                    </a14:imgLayer>
                  </a14:imgProps>
                </a:ext>
              </a:extLst>
            </a:blip>
            <a:srcRect l="13225" t="11013" r="20017" b="13989"/>
            <a:stretch/>
          </p:blipFill>
          <p:spPr>
            <a:xfrm rot="15760461">
              <a:off x="4006698" y="1267179"/>
              <a:ext cx="3703686" cy="514337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F7C7FCC-4BCE-5846-B4C4-17DEB8CDB6F8}"/>
                </a:ext>
              </a:extLst>
            </p:cNvPr>
            <p:cNvGrpSpPr/>
            <p:nvPr/>
          </p:nvGrpSpPr>
          <p:grpSpPr>
            <a:xfrm>
              <a:off x="7159227" y="5558624"/>
              <a:ext cx="871230" cy="444883"/>
              <a:chOff x="6928918" y="5425411"/>
              <a:chExt cx="690399" cy="352544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96F5107-6A08-E843-B28C-5696BC2E79E3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C4A35E-B0F1-2246-8FE2-9EE87C79CD71}"/>
                  </a:ext>
                </a:extLst>
              </p:cNvPr>
              <p:cNvSpPr txBox="1"/>
              <p:nvPr/>
            </p:nvSpPr>
            <p:spPr>
              <a:xfrm>
                <a:off x="6928918" y="5425411"/>
                <a:ext cx="690399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8373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25B7A26-6627-C749-8010-03F4C71B8FFB}"/>
              </a:ext>
            </a:extLst>
          </p:cNvPr>
          <p:cNvSpPr txBox="1"/>
          <p:nvPr/>
        </p:nvSpPr>
        <p:spPr>
          <a:xfrm>
            <a:off x="208722" y="219051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Exp21-RNP1</a:t>
            </a:r>
          </a:p>
          <a:p>
            <a:r>
              <a:rPr lang="en-US" dirty="0"/>
              <a:t>Mouse ID missing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404FCD-E6E1-8E4E-B0C1-CFA214986198}"/>
              </a:ext>
            </a:extLst>
          </p:cNvPr>
          <p:cNvGrpSpPr/>
          <p:nvPr/>
        </p:nvGrpSpPr>
        <p:grpSpPr>
          <a:xfrm>
            <a:off x="1380950" y="911489"/>
            <a:ext cx="10208739" cy="5035022"/>
            <a:chOff x="1380950" y="911489"/>
            <a:chExt cx="10208739" cy="5035022"/>
          </a:xfrm>
        </p:grpSpPr>
        <p:pic>
          <p:nvPicPr>
            <p:cNvPr id="5" name="Picture 4" descr="A picture containing text, close&#10;&#10;Description automatically generated">
              <a:extLst>
                <a:ext uri="{FF2B5EF4-FFF2-40B4-BE49-F238E27FC236}">
                  <a16:creationId xmlns:a16="http://schemas.microsoft.com/office/drawing/2014/main" id="{5E027B44-ADCA-344B-85C9-8E346E9EE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817" b="92359" l="14903" r="81616">
                          <a14:foregroundMark x1="47214" y1="31312" x2="52786" y2="24668"/>
                          <a14:foregroundMark x1="52786" y1="24668" x2="53203" y2="22342"/>
                          <a14:foregroundMark x1="74513" y1="11794" x2="78830" y2="18355"/>
                          <a14:foregroundMark x1="78830" y1="18355" x2="71866" y2="15781"/>
                          <a14:foregroundMark x1="72006" y1="28821" x2="81616" y2="34385"/>
                          <a14:foregroundMark x1="81616" y1="34385" x2="73816" y2="39618"/>
                          <a14:foregroundMark x1="73816" y1="39618" x2="71588" y2="37458"/>
                          <a14:foregroundMark x1="67549" y1="47757" x2="76462" y2="52658"/>
                          <a14:foregroundMark x1="76462" y1="52658" x2="71727" y2="55897"/>
                          <a14:foregroundMark x1="68663" y1="66030" x2="73120" y2="72591"/>
                          <a14:foregroundMark x1="73120" y1="72591" x2="68942" y2="73339"/>
                          <a14:foregroundMark x1="66435" y1="83804" x2="72423" y2="89950"/>
                          <a14:foregroundMark x1="72423" y1="89950" x2="68663" y2="92359"/>
                          <a14:foregroundMark x1="40947" y1="86711" x2="44150" y2="79319"/>
                          <a14:foregroundMark x1="44150" y1="79319" x2="47214" y2="85880"/>
                          <a14:foregroundMark x1="17688" y1="83056" x2="23955" y2="85963"/>
                          <a14:foregroundMark x1="18802" y1="72010" x2="25905" y2="66279"/>
                          <a14:foregroundMark x1="25905" y1="66279" x2="20334" y2="63870"/>
                          <a14:foregroundMark x1="26045" y1="14535" x2="33287" y2="15033"/>
                          <a14:foregroundMark x1="33426" y1="6977" x2="27577" y2="7807"/>
                          <a14:foregroundMark x1="52507" y1="9385" x2="54457" y2="4900"/>
                          <a14:foregroundMark x1="79944" y1="11213" x2="79944" y2="11213"/>
                          <a14:foregroundMark x1="45822" y1="46761" x2="48607" y2="39867"/>
                          <a14:foregroundMark x1="48607" y1="39867" x2="51671" y2="39452"/>
                          <a14:foregroundMark x1="46657" y1="59219" x2="53203" y2="64867"/>
                          <a14:foregroundMark x1="14903" y1="85880" x2="22841" y2="83056"/>
                          <a14:foregroundMark x1="29944" y1="33887" x2="32033" y2="26744"/>
                          <a14:foregroundMark x1="32033" y1="26744" x2="29109" y2="25664"/>
                          <a14:foregroundMark x1="24652" y1="43854" x2="28830" y2="50498"/>
                          <a14:foregroundMark x1="28830" y1="50498" x2="23816" y2="54153"/>
                          <a14:backgroundMark x1="63928" y1="22591" x2="62535" y2="43854"/>
                          <a14:backgroundMark x1="57660" y1="53156" x2="57242" y2="72508"/>
                          <a14:backgroundMark x1="33426" y1="41196" x2="34819" y2="33389"/>
                          <a14:backgroundMark x1="34819" y1="33389" x2="34123" y2="40199"/>
                          <a14:backgroundMark x1="38997" y1="27492" x2="39554" y2="20515"/>
                          <a14:backgroundMark x1="39554" y1="20515" x2="42479" y2="16528"/>
                          <a14:backgroundMark x1="62535" y1="18854" x2="64903" y2="13040"/>
                          <a14:backgroundMark x1="34680" y1="51993" x2="34401" y2="73505"/>
                          <a14:backgroundMark x1="34401" y1="73505" x2="33287" y2="75997"/>
                          <a14:backgroundMark x1="15738" y1="57475" x2="13092" y2="58555"/>
                          <a14:backgroundMark x1="77994" y1="79153" x2="79526" y2="83306"/>
                          <a14:backgroundMark x1="72284" y1="5482" x2="67967" y2="6728"/>
                          <a14:backgroundMark x1="16574" y1="30897" x2="16574" y2="30897"/>
                          <a14:backgroundMark x1="17270" y1="30066" x2="16992" y2="31645"/>
                          <a14:backgroundMark x1="20752" y1="11960" x2="20195" y2="10714"/>
                          <a14:backgroundMark x1="21727" y1="4568" x2="20752" y2="5233"/>
                          <a14:backgroundMark x1="19777" y1="13040" x2="20891" y2="11960"/>
                          <a14:backgroundMark x1="21448" y1="4651" x2="21170" y2="5565"/>
                        </a14:backgroundRemoval>
                      </a14:imgEffect>
                    </a14:imgLayer>
                  </a14:imgProps>
                </a:ext>
              </a:extLst>
            </a:blip>
            <a:srcRect l="8139" t="2849" r="14568" b="3695"/>
            <a:stretch/>
          </p:blipFill>
          <p:spPr>
            <a:xfrm rot="15978728">
              <a:off x="3967809" y="-1675370"/>
              <a:ext cx="5035022" cy="1020873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F5AE5E-DAFF-D44B-8986-48D1A70EA395}"/>
                </a:ext>
              </a:extLst>
            </p:cNvPr>
            <p:cNvGrpSpPr/>
            <p:nvPr/>
          </p:nvGrpSpPr>
          <p:grpSpPr>
            <a:xfrm>
              <a:off x="10487576" y="3984655"/>
              <a:ext cx="471653" cy="191295"/>
              <a:chOff x="6592212" y="5375458"/>
              <a:chExt cx="869229" cy="35254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C13E6F9-8848-2844-A69E-3E35F7B3E565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5B6F20-4F69-1C4A-9EDD-AA851A6E1A4A}"/>
                  </a:ext>
                </a:extLst>
              </p:cNvPr>
              <p:cNvSpPr txBox="1"/>
              <p:nvPr/>
            </p:nvSpPr>
            <p:spPr>
              <a:xfrm>
                <a:off x="6592212" y="5375458"/>
                <a:ext cx="690399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3434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20E866E1-72A4-FE44-8659-6E8EB203CE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15383" y="1981367"/>
            <a:ext cx="2915300" cy="41569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C618F-1DB8-BB42-BFB2-F1C499F348A2}"/>
              </a:ext>
            </a:extLst>
          </p:cNvPr>
          <p:cNvSpPr txBox="1"/>
          <p:nvPr/>
        </p:nvSpPr>
        <p:spPr>
          <a:xfrm>
            <a:off x="5315843" y="855990"/>
            <a:ext cx="1557136" cy="92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mTmG-C20/T2</a:t>
            </a:r>
          </a:p>
          <a:p>
            <a:r>
              <a:rPr lang="en-US" sz="1798" dirty="0"/>
              <a:t>100 µM</a:t>
            </a:r>
          </a:p>
          <a:p>
            <a:r>
              <a:rPr lang="en-US" sz="1798" dirty="0"/>
              <a:t>3 µl IS injected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52C9BE-A303-D047-B666-8D6AA5D9AF89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F7A57A-68E1-6345-B153-E22574B45D99}"/>
              </a:ext>
            </a:extLst>
          </p:cNvPr>
          <p:cNvSpPr txBox="1"/>
          <p:nvPr/>
        </p:nvSpPr>
        <p:spPr>
          <a:xfrm>
            <a:off x="4141819" y="5861199"/>
            <a:ext cx="3905188" cy="922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 err="1"/>
              <a:t>mTmG</a:t>
            </a:r>
            <a:r>
              <a:rPr lang="en-US" sz="1798" dirty="0"/>
              <a:t> reporter mouse, staining for GFP</a:t>
            </a:r>
          </a:p>
          <a:p>
            <a:r>
              <a:rPr lang="en-US" sz="1798" dirty="0"/>
              <a:t>Floating sections</a:t>
            </a:r>
          </a:p>
          <a:p>
            <a:r>
              <a:rPr lang="en-US" sz="1798" dirty="0"/>
              <a:t>1/1000 antibody dilution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ED56F9-0857-C84B-A32B-317A5BD709F8}"/>
              </a:ext>
            </a:extLst>
          </p:cNvPr>
          <p:cNvSpPr txBox="1"/>
          <p:nvPr/>
        </p:nvSpPr>
        <p:spPr>
          <a:xfrm>
            <a:off x="125927" y="2435378"/>
            <a:ext cx="772567" cy="36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5X tile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D0DD38-3530-DB4D-9E47-B4257C3F2557}"/>
              </a:ext>
            </a:extLst>
          </p:cNvPr>
          <p:cNvSpPr txBox="1"/>
          <p:nvPr/>
        </p:nvSpPr>
        <p:spPr>
          <a:xfrm>
            <a:off x="125928" y="2189526"/>
            <a:ext cx="1140056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b="1" dirty="0"/>
              <a:t>Mouse 1R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D08E4D-4FC6-8C4D-928E-8981A581E180}"/>
              </a:ext>
            </a:extLst>
          </p:cNvPr>
          <p:cNvGrpSpPr/>
          <p:nvPr/>
        </p:nvGrpSpPr>
        <p:grpSpPr>
          <a:xfrm>
            <a:off x="6281380" y="2602182"/>
            <a:ext cx="4272154" cy="3487045"/>
            <a:chOff x="6281380" y="2602182"/>
            <a:chExt cx="4272154" cy="3487045"/>
          </a:xfrm>
        </p:grpSpPr>
        <p:pic>
          <p:nvPicPr>
            <p:cNvPr id="9" name="Picture 8" descr="A picture containing text, indoor, white, dirty&#10;&#10;Description automatically generated">
              <a:extLst>
                <a:ext uri="{FF2B5EF4-FFF2-40B4-BE49-F238E27FC236}">
                  <a16:creationId xmlns:a16="http://schemas.microsoft.com/office/drawing/2014/main" id="{89EE9408-C699-204D-B213-27F7EF610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959805" y="1923757"/>
              <a:ext cx="2915303" cy="427215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3B3E1CF-3489-734C-99C5-F0AAE43654A4}"/>
                </a:ext>
              </a:extLst>
            </p:cNvPr>
            <p:cNvGrpSpPr/>
            <p:nvPr/>
          </p:nvGrpSpPr>
          <p:grpSpPr>
            <a:xfrm>
              <a:off x="9602641" y="5699923"/>
              <a:ext cx="762388" cy="389304"/>
              <a:chOff x="6888800" y="5425411"/>
              <a:chExt cx="690399" cy="352544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CE4ED60-C6A7-3C4A-B238-C4731FA54933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EA4E5-833E-5949-AF8E-6D7572C38084}"/>
                  </a:ext>
                </a:extLst>
              </p:cNvPr>
              <p:cNvSpPr txBox="1"/>
              <p:nvPr/>
            </p:nvSpPr>
            <p:spPr>
              <a:xfrm>
                <a:off x="6888800" y="5425411"/>
                <a:ext cx="690399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7549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D740E3-9001-40C9-82D9-4262AFBC6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924" y="1632386"/>
            <a:ext cx="2967979" cy="2225984"/>
          </a:xfrm>
          <a:prstGeom prst="rect">
            <a:avLst/>
          </a:prstGeom>
        </p:spPr>
      </p:pic>
      <p:pic>
        <p:nvPicPr>
          <p:cNvPr id="25" name="Picture 24" descr="A picture containing dirty&#10;&#10;Description automatically generated">
            <a:extLst>
              <a:ext uri="{FF2B5EF4-FFF2-40B4-BE49-F238E27FC236}">
                <a16:creationId xmlns:a16="http://schemas.microsoft.com/office/drawing/2014/main" id="{067607BC-1DD3-4066-BF7C-989E28A43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" y="1632386"/>
            <a:ext cx="2967979" cy="2225984"/>
          </a:xfrm>
          <a:prstGeom prst="rect">
            <a:avLst/>
          </a:prstGeom>
        </p:spPr>
      </p:pic>
      <p:pic>
        <p:nvPicPr>
          <p:cNvPr id="27" name="Picture 26" descr="A picture containing snow&#10;&#10;Description automatically generated">
            <a:extLst>
              <a:ext uri="{FF2B5EF4-FFF2-40B4-BE49-F238E27FC236}">
                <a16:creationId xmlns:a16="http://schemas.microsoft.com/office/drawing/2014/main" id="{6FB7AFF0-2E26-4FFD-A162-9CC848B56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127" y="1632386"/>
            <a:ext cx="2967979" cy="2225984"/>
          </a:xfrm>
          <a:prstGeom prst="rect">
            <a:avLst/>
          </a:prstGeom>
        </p:spPr>
      </p:pic>
      <p:pic>
        <p:nvPicPr>
          <p:cNvPr id="29" name="Picture 28" descr="A picture containing snow&#10;&#10;Description automatically generated">
            <a:extLst>
              <a:ext uri="{FF2B5EF4-FFF2-40B4-BE49-F238E27FC236}">
                <a16:creationId xmlns:a16="http://schemas.microsoft.com/office/drawing/2014/main" id="{C2DE4AD8-2597-4F2F-B794-5714DAD4E6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900" y="1632386"/>
            <a:ext cx="2967979" cy="2225984"/>
          </a:xfrm>
          <a:prstGeom prst="rect">
            <a:avLst/>
          </a:prstGeom>
        </p:spPr>
      </p:pic>
      <p:pic>
        <p:nvPicPr>
          <p:cNvPr id="31" name="Picture 30" descr="A picture containing dirty&#10;&#10;Description automatically generated">
            <a:extLst>
              <a:ext uri="{FF2B5EF4-FFF2-40B4-BE49-F238E27FC236}">
                <a16:creationId xmlns:a16="http://schemas.microsoft.com/office/drawing/2014/main" id="{DF9EDFF5-A0F2-405D-858E-F4C544F76C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" y="4553133"/>
            <a:ext cx="2967979" cy="22259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C5BFC6-F225-4AF4-BA6E-98ECDD5289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697" y="4553133"/>
            <a:ext cx="2967979" cy="2225984"/>
          </a:xfrm>
          <a:prstGeom prst="rect">
            <a:avLst/>
          </a:prstGeom>
        </p:spPr>
      </p:pic>
      <p:pic>
        <p:nvPicPr>
          <p:cNvPr id="35" name="Picture 34" descr="A picture containing dirty&#10;&#10;Description automatically generated">
            <a:extLst>
              <a:ext uri="{FF2B5EF4-FFF2-40B4-BE49-F238E27FC236}">
                <a16:creationId xmlns:a16="http://schemas.microsoft.com/office/drawing/2014/main" id="{C6262BD3-C930-4653-9900-0EAAB95D06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906" y="4553133"/>
            <a:ext cx="2967979" cy="2225984"/>
          </a:xfrm>
          <a:prstGeom prst="rect">
            <a:avLst/>
          </a:prstGeom>
        </p:spPr>
      </p:pic>
      <p:pic>
        <p:nvPicPr>
          <p:cNvPr id="37" name="Picture 36" descr="A picture containing beach&#10;&#10;Description automatically generated">
            <a:extLst>
              <a:ext uri="{FF2B5EF4-FFF2-40B4-BE49-F238E27FC236}">
                <a16:creationId xmlns:a16="http://schemas.microsoft.com/office/drawing/2014/main" id="{2AA8DAA4-5DE3-472B-A271-EA1B554AF7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371" y="4553133"/>
            <a:ext cx="2967979" cy="2225984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003B3ACC-D54A-4BAB-9D9C-778E42D96665}"/>
              </a:ext>
            </a:extLst>
          </p:cNvPr>
          <p:cNvSpPr/>
          <p:nvPr/>
        </p:nvSpPr>
        <p:spPr>
          <a:xfrm>
            <a:off x="343980" y="1390821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CA33E6-D624-4222-8988-686A67BF81DC}"/>
              </a:ext>
            </a:extLst>
          </p:cNvPr>
          <p:cNvSpPr txBox="1"/>
          <p:nvPr/>
        </p:nvSpPr>
        <p:spPr>
          <a:xfrm>
            <a:off x="4837141" y="953811"/>
            <a:ext cx="380338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1-4 (striatum, 120 um apart) 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187E73F2-7857-4607-99E9-F6D9025BC45E}"/>
              </a:ext>
            </a:extLst>
          </p:cNvPr>
          <p:cNvSpPr/>
          <p:nvPr/>
        </p:nvSpPr>
        <p:spPr>
          <a:xfrm>
            <a:off x="343980" y="4330759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E5E2E7-9E1F-4486-A104-2BF5168CB587}"/>
              </a:ext>
            </a:extLst>
          </p:cNvPr>
          <p:cNvSpPr txBox="1"/>
          <p:nvPr/>
        </p:nvSpPr>
        <p:spPr>
          <a:xfrm>
            <a:off x="6076805" y="3957356"/>
            <a:ext cx="132405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5-8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C60E8-602D-7340-B94D-E12A18526C0D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DE88C5-40A3-DF48-8B6C-225ECF1D5D21}"/>
              </a:ext>
            </a:extLst>
          </p:cNvPr>
          <p:cNvSpPr txBox="1"/>
          <p:nvPr/>
        </p:nvSpPr>
        <p:spPr>
          <a:xfrm>
            <a:off x="0" y="362299"/>
            <a:ext cx="2374455" cy="92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b="1" dirty="0"/>
              <a:t>Mouse 1R</a:t>
            </a:r>
          </a:p>
          <a:p>
            <a:r>
              <a:rPr lang="en-US" sz="1798" dirty="0"/>
              <a:t>mTmG-C20/T2</a:t>
            </a:r>
          </a:p>
          <a:p>
            <a:r>
              <a:rPr lang="en-US" sz="1798" dirty="0"/>
              <a:t>100 µM/3 µl IS injected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67449FC-98D0-4A43-B954-D6B79383E7FB}"/>
              </a:ext>
            </a:extLst>
          </p:cNvPr>
          <p:cNvGrpSpPr/>
          <p:nvPr/>
        </p:nvGrpSpPr>
        <p:grpSpPr>
          <a:xfrm>
            <a:off x="11279152" y="3770703"/>
            <a:ext cx="807803" cy="369332"/>
            <a:chOff x="3278152" y="3434597"/>
            <a:chExt cx="807803" cy="36933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91B1BA-F64C-2947-BEF6-677707A1FADD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3682054" y="3334896"/>
              <a:ext cx="0" cy="8078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0879F9-EA3F-7442-A770-5BC45FD59626}"/>
                </a:ext>
              </a:extLst>
            </p:cNvPr>
            <p:cNvSpPr txBox="1"/>
            <p:nvPr/>
          </p:nvSpPr>
          <p:spPr>
            <a:xfrm>
              <a:off x="3320416" y="343459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15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ED0135-368C-4FBC-8C8A-AA22FD8F71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674" y="4410874"/>
            <a:ext cx="2796046" cy="2097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520C3-514A-4C47-BE5D-6C136DA3B3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090" y="4423739"/>
            <a:ext cx="2796046" cy="2097035"/>
          </a:xfrm>
          <a:prstGeom prst="rect">
            <a:avLst/>
          </a:prstGeom>
        </p:spPr>
      </p:pic>
      <p:pic>
        <p:nvPicPr>
          <p:cNvPr id="9" name="Picture 8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23B25383-D9B5-45D9-9A1A-9558BD2B0A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978" y="2143463"/>
            <a:ext cx="2813198" cy="2109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59EE51-ED88-4239-9591-6B3C000EA2D9}"/>
              </a:ext>
            </a:extLst>
          </p:cNvPr>
          <p:cNvSpPr txBox="1"/>
          <p:nvPr/>
        </p:nvSpPr>
        <p:spPr>
          <a:xfrm>
            <a:off x="2930267" y="1803510"/>
            <a:ext cx="219162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DNMT1 C20/T2  (3R)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8A183-E846-494B-9988-8D135014779F}"/>
              </a:ext>
            </a:extLst>
          </p:cNvPr>
          <p:cNvSpPr txBox="1"/>
          <p:nvPr/>
        </p:nvSpPr>
        <p:spPr>
          <a:xfrm>
            <a:off x="6431498" y="1780216"/>
            <a:ext cx="194970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 err="1">
                <a:solidFill>
                  <a:schemeClr val="accent1">
                    <a:lumMod val="50000"/>
                  </a:schemeClr>
                </a:solidFill>
              </a:rPr>
              <a:t>mTmG</a:t>
            </a:r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 C20/T2 (1R)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5677B0-FE84-4532-AF76-F318DE51F23E}"/>
              </a:ext>
            </a:extLst>
          </p:cNvPr>
          <p:cNvSpPr txBox="1"/>
          <p:nvPr/>
        </p:nvSpPr>
        <p:spPr>
          <a:xfrm>
            <a:off x="5231566" y="3900806"/>
            <a:ext cx="4009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5x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F5F5F-E1CD-4700-A193-BE0B863F993D}"/>
              </a:ext>
            </a:extLst>
          </p:cNvPr>
          <p:cNvSpPr txBox="1"/>
          <p:nvPr/>
        </p:nvSpPr>
        <p:spPr>
          <a:xfrm>
            <a:off x="8656772" y="6204825"/>
            <a:ext cx="51795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40x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418D40-5F38-496B-8995-71614C77E8D4}"/>
              </a:ext>
            </a:extLst>
          </p:cNvPr>
          <p:cNvSpPr txBox="1"/>
          <p:nvPr/>
        </p:nvSpPr>
        <p:spPr>
          <a:xfrm>
            <a:off x="5074977" y="6204825"/>
            <a:ext cx="51795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40x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0037B-E8AD-2343-A05C-A6D1878DE6F4}"/>
              </a:ext>
            </a:extLst>
          </p:cNvPr>
          <p:cNvSpPr txBox="1"/>
          <p:nvPr/>
        </p:nvSpPr>
        <p:spPr>
          <a:xfrm>
            <a:off x="5315843" y="855990"/>
            <a:ext cx="1557136" cy="92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mTmG-C20/T2</a:t>
            </a:r>
          </a:p>
          <a:p>
            <a:r>
              <a:rPr lang="en-US" sz="1798" dirty="0"/>
              <a:t>100 µM</a:t>
            </a:r>
          </a:p>
          <a:p>
            <a:r>
              <a:rPr lang="en-US" sz="1798" dirty="0"/>
              <a:t>3 µl IS injected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DDDBE8-24D4-2A4D-AEC5-DA61D4C6A24C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DA739A-82EB-224E-A01A-648ACD866D64}"/>
              </a:ext>
            </a:extLst>
          </p:cNvPr>
          <p:cNvGrpSpPr/>
          <p:nvPr/>
        </p:nvGrpSpPr>
        <p:grpSpPr>
          <a:xfrm>
            <a:off x="6311797" y="2143463"/>
            <a:ext cx="2800934" cy="2126579"/>
            <a:chOff x="6311797" y="2143463"/>
            <a:chExt cx="2800934" cy="2126579"/>
          </a:xfrm>
        </p:grpSpPr>
        <p:pic>
          <p:nvPicPr>
            <p:cNvPr id="4" name="Picture 3" descr="A picture containing snow&#10;&#10;Description automatically generated">
              <a:extLst>
                <a:ext uri="{FF2B5EF4-FFF2-40B4-BE49-F238E27FC236}">
                  <a16:creationId xmlns:a16="http://schemas.microsoft.com/office/drawing/2014/main" id="{442B10F0-0D57-4AE5-A269-DD19DD9D4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797" y="2143463"/>
              <a:ext cx="2796045" cy="20970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44D3C5-46AB-4DB5-B8A8-D54C44DA7085}"/>
                </a:ext>
              </a:extLst>
            </p:cNvPr>
            <p:cNvSpPr txBox="1"/>
            <p:nvPr/>
          </p:nvSpPr>
          <p:spPr>
            <a:xfrm>
              <a:off x="8711763" y="3900806"/>
              <a:ext cx="400968" cy="369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99" dirty="0">
                  <a:solidFill>
                    <a:schemeClr val="accent1">
                      <a:lumMod val="50000"/>
                    </a:schemeClr>
                  </a:solidFill>
                </a:rPr>
                <a:t>5x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FDC474F-7C33-CE4E-B61B-B196D3705A8F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753190" y="3771464"/>
              <a:ext cx="0" cy="8078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AF4F3E-DC57-8A48-8C70-DA6F2AE11C97}"/>
                </a:ext>
              </a:extLst>
            </p:cNvPr>
            <p:cNvSpPr txBox="1"/>
            <p:nvPr/>
          </p:nvSpPr>
          <p:spPr>
            <a:xfrm>
              <a:off x="6391552" y="3871165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76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652C9BE-A303-D047-B666-8D6AA5D9AF89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D0DD38-3530-DB4D-9E47-B4257C3F2557}"/>
              </a:ext>
            </a:extLst>
          </p:cNvPr>
          <p:cNvSpPr txBox="1"/>
          <p:nvPr/>
        </p:nvSpPr>
        <p:spPr>
          <a:xfrm>
            <a:off x="4987670" y="2388308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Mouse 1N</a:t>
            </a:r>
          </a:p>
        </p:txBody>
      </p:sp>
    </p:spTree>
    <p:extLst>
      <p:ext uri="{BB962C8B-B14F-4D97-AF65-F5344CB8AC3E}">
        <p14:creationId xmlns:p14="http://schemas.microsoft.com/office/powerpoint/2010/main" val="569616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FF9B53-6303-45EA-BEEF-251543D5E700}"/>
              </a:ext>
            </a:extLst>
          </p:cNvPr>
          <p:cNvSpPr/>
          <p:nvPr/>
        </p:nvSpPr>
        <p:spPr>
          <a:xfrm>
            <a:off x="412972" y="1867467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05F02-9EB4-4C9B-AFED-20C9529A6B40}"/>
              </a:ext>
            </a:extLst>
          </p:cNvPr>
          <p:cNvSpPr txBox="1"/>
          <p:nvPr/>
        </p:nvSpPr>
        <p:spPr>
          <a:xfrm>
            <a:off x="4164061" y="1454741"/>
            <a:ext cx="3732871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1-5 (striatum, 120 um apart)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D5C337-45FE-47D1-A41B-38BD5131941F}"/>
              </a:ext>
            </a:extLst>
          </p:cNvPr>
          <p:cNvSpPr/>
          <p:nvPr/>
        </p:nvSpPr>
        <p:spPr>
          <a:xfrm>
            <a:off x="412972" y="4742393"/>
            <a:ext cx="11235049" cy="210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6EE58C-F834-4529-A4A2-33DB7A439C21}"/>
              </a:ext>
            </a:extLst>
          </p:cNvPr>
          <p:cNvSpPr txBox="1"/>
          <p:nvPr/>
        </p:nvSpPr>
        <p:spPr>
          <a:xfrm>
            <a:off x="5309974" y="4378776"/>
            <a:ext cx="144104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>
                <a:solidFill>
                  <a:schemeClr val="accent1">
                    <a:lumMod val="50000"/>
                  </a:schemeClr>
                </a:solidFill>
              </a:rPr>
              <a:t>Sections 6-10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549EB-EC59-4F56-ABDA-475B6A46F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2906" y="2177814"/>
            <a:ext cx="2217960" cy="1628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EE02B-4C24-49E4-A8C6-497EEAA7E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406" y="2160822"/>
            <a:ext cx="2217960" cy="1628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0D7F0F-B228-4121-822D-54F92B49DF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07" y="2177814"/>
            <a:ext cx="2217960" cy="1628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48C32C-18F0-409B-A66E-4E01773628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47" y="2173395"/>
            <a:ext cx="2217960" cy="1628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D3978E-CC32-4A84-AABC-A1BF0C98A4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881" y="5114008"/>
            <a:ext cx="2217960" cy="1628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3F1196-E51A-4CB9-BE95-8BDEF9D0FC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7235" y="5094831"/>
            <a:ext cx="2217961" cy="16286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9998E6-817C-4FE1-BE25-9321D391AB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91" y="5075654"/>
            <a:ext cx="2217961" cy="16286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0932B6-7929-4DA2-B65F-490AC4A5A3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5968" y="5061575"/>
            <a:ext cx="2217961" cy="1628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0BD5C7-B27E-4AB7-9148-705223CCFEA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1224" y="5075654"/>
            <a:ext cx="2217961" cy="16286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2FB068-1AB9-814A-A31E-595EF5E3D5DB}"/>
              </a:ext>
            </a:extLst>
          </p:cNvPr>
          <p:cNvSpPr txBox="1"/>
          <p:nvPr/>
        </p:nvSpPr>
        <p:spPr>
          <a:xfrm>
            <a:off x="-7266" y="707170"/>
            <a:ext cx="2374455" cy="92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b="1" dirty="0"/>
              <a:t>Mouse 1N</a:t>
            </a:r>
          </a:p>
          <a:p>
            <a:r>
              <a:rPr lang="en-US" sz="1798" dirty="0"/>
              <a:t>mTmG-C20/T2</a:t>
            </a:r>
          </a:p>
          <a:p>
            <a:r>
              <a:rPr lang="en-US" sz="1798" dirty="0"/>
              <a:t>100 µM/3 µl IS injected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60E05E-E18E-7A46-95AE-F9BC65BA17FC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F6E911-FB33-7348-8717-D32F07CB2514}"/>
              </a:ext>
            </a:extLst>
          </p:cNvPr>
          <p:cNvGrpSpPr/>
          <p:nvPr/>
        </p:nvGrpSpPr>
        <p:grpSpPr>
          <a:xfrm>
            <a:off x="9735968" y="2160822"/>
            <a:ext cx="2217961" cy="1948963"/>
            <a:chOff x="9735968" y="2160822"/>
            <a:chExt cx="2217961" cy="19489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EFC4EFD-DB46-44F2-8922-89A231414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5968" y="2160822"/>
              <a:ext cx="2217961" cy="162865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BBD502-761A-BC44-9DCF-168121669EB9}"/>
                </a:ext>
              </a:extLst>
            </p:cNvPr>
            <p:cNvGrpSpPr/>
            <p:nvPr/>
          </p:nvGrpSpPr>
          <p:grpSpPr>
            <a:xfrm>
              <a:off x="11154244" y="3898397"/>
              <a:ext cx="493777" cy="211388"/>
              <a:chOff x="6637936" y="5425411"/>
              <a:chExt cx="823505" cy="35254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03FD7C1-8234-784D-B62D-5E16A0C542B7}"/>
                  </a:ext>
                </a:extLst>
              </p:cNvPr>
              <p:cNvCxnSpPr/>
              <p:nvPr/>
            </p:nvCxnSpPr>
            <p:spPr>
              <a:xfrm>
                <a:off x="6969470" y="5459648"/>
                <a:ext cx="49197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2386858-9631-2146-849B-AE61E02582A3}"/>
                  </a:ext>
                </a:extLst>
              </p:cNvPr>
              <p:cNvSpPr txBox="1"/>
              <p:nvPr/>
            </p:nvSpPr>
            <p:spPr>
              <a:xfrm>
                <a:off x="6637936" y="5425411"/>
                <a:ext cx="690400" cy="352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mm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3214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DB9DF4-8753-AB4C-AA7A-11916F15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617362" y="2277513"/>
            <a:ext cx="2720915" cy="3656648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7944355-2817-2843-AA7C-7D14142C2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88" y="2760504"/>
            <a:ext cx="3656648" cy="270579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F71F11-04DE-554F-BC52-ADA308D8CF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632632" y="2272336"/>
            <a:ext cx="2731270" cy="3656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4BE9E-E842-1B4C-8D35-BACF548846C2}"/>
              </a:ext>
            </a:extLst>
          </p:cNvPr>
          <p:cNvSpPr txBox="1"/>
          <p:nvPr/>
        </p:nvSpPr>
        <p:spPr>
          <a:xfrm>
            <a:off x="5315843" y="855990"/>
            <a:ext cx="1557136" cy="922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mTmG-C20/T2</a:t>
            </a:r>
          </a:p>
          <a:p>
            <a:r>
              <a:rPr lang="en-US" sz="1798" dirty="0"/>
              <a:t>100 µM</a:t>
            </a:r>
          </a:p>
          <a:p>
            <a:r>
              <a:rPr lang="en-US" sz="1798" dirty="0"/>
              <a:t>3 µl IS injected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AAB56-3D29-744A-9D1B-397615B67BD7}"/>
              </a:ext>
            </a:extLst>
          </p:cNvPr>
          <p:cNvSpPr txBox="1"/>
          <p:nvPr/>
        </p:nvSpPr>
        <p:spPr>
          <a:xfrm>
            <a:off x="125927" y="2435378"/>
            <a:ext cx="772567" cy="3691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/>
              <a:t>5X tile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737BE-8FB6-C54A-A64E-4F0E37778A59}"/>
              </a:ext>
            </a:extLst>
          </p:cNvPr>
          <p:cNvSpPr txBox="1"/>
          <p:nvPr/>
        </p:nvSpPr>
        <p:spPr>
          <a:xfrm>
            <a:off x="4141819" y="5861199"/>
            <a:ext cx="3905188" cy="922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dirty="0" err="1"/>
              <a:t>mTmG</a:t>
            </a:r>
            <a:r>
              <a:rPr lang="en-US" sz="1798" dirty="0"/>
              <a:t> reporter mouse, staining for GFP</a:t>
            </a:r>
          </a:p>
          <a:p>
            <a:r>
              <a:rPr lang="en-US" sz="1798" dirty="0"/>
              <a:t>Floating sections</a:t>
            </a:r>
          </a:p>
          <a:p>
            <a:r>
              <a:rPr lang="en-US" sz="1798" dirty="0"/>
              <a:t>1/1000 antibody dilution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489C35-22B2-D542-991E-5064F43E317B}"/>
              </a:ext>
            </a:extLst>
          </p:cNvPr>
          <p:cNvSpPr txBox="1"/>
          <p:nvPr/>
        </p:nvSpPr>
        <p:spPr>
          <a:xfrm>
            <a:off x="125928" y="2189526"/>
            <a:ext cx="1162498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8" b="1" dirty="0"/>
              <a:t>Mouse 1N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197CE1-78C9-4044-AC37-9BC77D70E0AE}"/>
              </a:ext>
            </a:extLst>
          </p:cNvPr>
          <p:cNvSpPr txBox="1"/>
          <p:nvPr/>
        </p:nvSpPr>
        <p:spPr>
          <a:xfrm>
            <a:off x="3250011" y="286635"/>
            <a:ext cx="5688801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8" b="1" dirty="0"/>
              <a:t>Exp # 21: </a:t>
            </a:r>
            <a:r>
              <a:rPr lang="en-US" sz="3198" b="1" dirty="0" err="1"/>
              <a:t>mTmG</a:t>
            </a:r>
            <a:r>
              <a:rPr lang="en-US" sz="3198" b="1" dirty="0"/>
              <a:t> staining for GFP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41A460-6C38-2B46-9BD2-07CC79C11C70}"/>
              </a:ext>
            </a:extLst>
          </p:cNvPr>
          <p:cNvGrpSpPr/>
          <p:nvPr/>
        </p:nvGrpSpPr>
        <p:grpSpPr>
          <a:xfrm>
            <a:off x="11014076" y="5508655"/>
            <a:ext cx="690399" cy="352544"/>
            <a:chOff x="6847396" y="5425411"/>
            <a:chExt cx="690399" cy="35254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C6149FB-205E-464A-B4BC-78F57115D8A5}"/>
                </a:ext>
              </a:extLst>
            </p:cNvPr>
            <p:cNvCxnSpPr/>
            <p:nvPr/>
          </p:nvCxnSpPr>
          <p:spPr>
            <a:xfrm>
              <a:off x="6969470" y="5459648"/>
              <a:ext cx="49197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8CED7E-9830-D349-823C-391244900280}"/>
                </a:ext>
              </a:extLst>
            </p:cNvPr>
            <p:cNvSpPr txBox="1"/>
            <p:nvPr/>
          </p:nvSpPr>
          <p:spPr>
            <a:xfrm>
              <a:off x="6847396" y="5425411"/>
              <a:ext cx="690399" cy="352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017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4DACDB1-6D3D-7247-93EB-BFD2BD29F497}"/>
              </a:ext>
            </a:extLst>
          </p:cNvPr>
          <p:cNvSpPr txBox="1"/>
          <p:nvPr/>
        </p:nvSpPr>
        <p:spPr>
          <a:xfrm>
            <a:off x="2683578" y="152613"/>
            <a:ext cx="7580806" cy="4000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9" b="1" dirty="0"/>
              <a:t>Medium spiny Neurons, Astrocytes or microglia show staining for GFP</a:t>
            </a:r>
          </a:p>
        </p:txBody>
      </p:sp>
      <p:pic>
        <p:nvPicPr>
          <p:cNvPr id="6" name="Picture 5" descr="A group of ants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0699FAB6-B710-4B4D-A610-539BDEFEDC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49" y="792630"/>
            <a:ext cx="3656648" cy="2742486"/>
          </a:xfrm>
          <a:prstGeom prst="rect">
            <a:avLst/>
          </a:prstGeom>
        </p:spPr>
      </p:pic>
      <p:pic>
        <p:nvPicPr>
          <p:cNvPr id="10" name="Picture 9" descr="A picture containing snow&#10;&#10;Description automatically generated">
            <a:extLst>
              <a:ext uri="{FF2B5EF4-FFF2-40B4-BE49-F238E27FC236}">
                <a16:creationId xmlns:a16="http://schemas.microsoft.com/office/drawing/2014/main" id="{2DDD4AE6-9969-9843-9329-E84B629A30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057" y="3786993"/>
            <a:ext cx="3656648" cy="2742486"/>
          </a:xfrm>
          <a:prstGeom prst="rect">
            <a:avLst/>
          </a:prstGeom>
        </p:spPr>
      </p:pic>
      <p:pic>
        <p:nvPicPr>
          <p:cNvPr id="16" name="Picture 15" descr="A spider on a blue surface&#10;&#10;Description automatically generated with low confidence">
            <a:extLst>
              <a:ext uri="{FF2B5EF4-FFF2-40B4-BE49-F238E27FC236}">
                <a16:creationId xmlns:a16="http://schemas.microsoft.com/office/drawing/2014/main" id="{74C03234-1893-264B-B225-18AAC5C279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4057" y="792630"/>
            <a:ext cx="3656648" cy="2742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BFFA44-0D0B-A043-ABC8-337D07AFAF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666" y="792630"/>
            <a:ext cx="3656648" cy="27424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248C38-C382-A348-9DCC-FC9D37B021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666" y="3786993"/>
            <a:ext cx="3656648" cy="27424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94F9FB-B83C-E141-B4D4-3F2DE8223C83}"/>
              </a:ext>
            </a:extLst>
          </p:cNvPr>
          <p:cNvSpPr txBox="1"/>
          <p:nvPr/>
        </p:nvSpPr>
        <p:spPr>
          <a:xfrm>
            <a:off x="477449" y="112838"/>
            <a:ext cx="1162498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/>
              <a:t>Mouse 1N</a:t>
            </a: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192035E9-02E1-824C-B38D-2D8C66C9E01E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49" y="3786993"/>
            <a:ext cx="3656648" cy="27424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7A12FA0-D7BF-4A4E-8C85-EFFA6D57897B}"/>
              </a:ext>
            </a:extLst>
          </p:cNvPr>
          <p:cNvGrpSpPr/>
          <p:nvPr/>
        </p:nvGrpSpPr>
        <p:grpSpPr>
          <a:xfrm>
            <a:off x="10883327" y="6111090"/>
            <a:ext cx="740908" cy="307777"/>
            <a:chOff x="3145217" y="5572043"/>
            <a:chExt cx="740908" cy="3077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77FFDB-BFB0-6A41-8B2E-6947C040C01B}"/>
                </a:ext>
              </a:extLst>
            </p:cNvPr>
            <p:cNvSpPr txBox="1"/>
            <p:nvPr/>
          </p:nvSpPr>
          <p:spPr>
            <a:xfrm>
              <a:off x="3145217" y="5572043"/>
              <a:ext cx="7409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100 µm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C6ACFB-6F57-4B4C-B810-2408A50323EF}"/>
                </a:ext>
              </a:extLst>
            </p:cNvPr>
            <p:cNvCxnSpPr>
              <a:cxnSpLocks/>
            </p:cNvCxnSpPr>
            <p:nvPr/>
          </p:nvCxnSpPr>
          <p:spPr>
            <a:xfrm>
              <a:off x="3183538" y="5874571"/>
              <a:ext cx="6819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457E86-A4C0-FA48-B2F5-780C7AFCB71D}"/>
              </a:ext>
            </a:extLst>
          </p:cNvPr>
          <p:cNvSpPr txBox="1"/>
          <p:nvPr/>
        </p:nvSpPr>
        <p:spPr>
          <a:xfrm>
            <a:off x="968525" y="8825162"/>
            <a:ext cx="1266027" cy="464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Iba1-Cy3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40858-B6F9-E145-97F8-614F840FBADD}"/>
              </a:ext>
            </a:extLst>
          </p:cNvPr>
          <p:cNvSpPr txBox="1"/>
          <p:nvPr/>
        </p:nvSpPr>
        <p:spPr>
          <a:xfrm>
            <a:off x="4130947" y="8825162"/>
            <a:ext cx="1128824" cy="464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Overlay</a:t>
            </a:r>
          </a:p>
        </p:txBody>
      </p:sp>
    </p:spTree>
    <p:extLst>
      <p:ext uri="{BB962C8B-B14F-4D97-AF65-F5344CB8AC3E}">
        <p14:creationId xmlns:p14="http://schemas.microsoft.com/office/powerpoint/2010/main" val="1444815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B0B740ECD7F418164696BD5D45C61" ma:contentTypeVersion="16" ma:contentTypeDescription="Create a new document." ma:contentTypeScope="" ma:versionID="a5c5d7a47d49c3a9e8877a8f98704af3">
  <xsd:schema xmlns:xsd="http://www.w3.org/2001/XMLSchema" xmlns:xs="http://www.w3.org/2001/XMLSchema" xmlns:p="http://schemas.microsoft.com/office/2006/metadata/properties" xmlns:ns2="1ede3b14-c407-4f78-a408-31a7f74c0476" xmlns:ns3="6d9280eb-d935-48c4-a9fd-fd18a0df2635" targetNamespace="http://schemas.microsoft.com/office/2006/metadata/properties" ma:root="true" ma:fieldsID="010a9214fda009d5579bf84dd4bef4df" ns2:_="" ns3:_="">
    <xsd:import namespace="1ede3b14-c407-4f78-a408-31a7f74c0476"/>
    <xsd:import namespace="6d9280eb-d935-48c4-a9fd-fd18a0df2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e3b14-c407-4f78-a408-31a7f74c0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280eb-d935-48c4-a9fd-fd18a0df2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1c67233-d297-4e01-a813-c986068440d3}" ma:internalName="TaxCatchAll" ma:showField="CatchAllData" ma:web="6d9280eb-d935-48c4-a9fd-fd18a0df26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de3b14-c407-4f78-a408-31a7f74c0476">
      <Terms xmlns="http://schemas.microsoft.com/office/infopath/2007/PartnerControls"/>
    </lcf76f155ced4ddcb4097134ff3c332f>
    <TaxCatchAll xmlns="6d9280eb-d935-48c4-a9fd-fd18a0df2635" xsi:nil="true"/>
  </documentManagement>
</p:properties>
</file>

<file path=customXml/itemProps1.xml><?xml version="1.0" encoding="utf-8"?>
<ds:datastoreItem xmlns:ds="http://schemas.openxmlformats.org/officeDocument/2006/customXml" ds:itemID="{CDDE7304-6D75-4C64-A8AD-6EEC7B582588}"/>
</file>

<file path=customXml/itemProps2.xml><?xml version="1.0" encoding="utf-8"?>
<ds:datastoreItem xmlns:ds="http://schemas.openxmlformats.org/officeDocument/2006/customXml" ds:itemID="{A841C819-D8B7-42A7-87B4-AA3C91D702A7}"/>
</file>

<file path=customXml/itemProps3.xml><?xml version="1.0" encoding="utf-8"?>
<ds:datastoreItem xmlns:ds="http://schemas.openxmlformats.org/officeDocument/2006/customXml" ds:itemID="{08E2F2BD-3999-4C3F-8D4D-83503CA655FD}"/>
</file>

<file path=docProps/app.xml><?xml version="1.0" encoding="utf-8"?>
<Properties xmlns="http://schemas.openxmlformats.org/officeDocument/2006/extended-properties" xmlns:vt="http://schemas.openxmlformats.org/officeDocument/2006/docPropsVTypes">
  <TotalTime>32124</TotalTime>
  <Words>546</Words>
  <Application>Microsoft Macintosh PowerPoint</Application>
  <PresentationFormat>Custom</PresentationFormat>
  <Paragraphs>136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in vivo experiment #21: Prep for validation at JAX Monday Dec 21st,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Amrani, Nadia</dc:creator>
  <cp:lastModifiedBy>Amrani, Nadia</cp:lastModifiedBy>
  <cp:revision>304</cp:revision>
  <cp:lastPrinted>2021-09-15T12:22:25Z</cp:lastPrinted>
  <dcterms:created xsi:type="dcterms:W3CDTF">2020-12-20T22:08:19Z</dcterms:created>
  <dcterms:modified xsi:type="dcterms:W3CDTF">2021-10-01T18:33:26Z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0x010100176B0B740ECD7F418164696BD5D45C61</vt:lpwstr>
  </property>
</Properties>
</file>