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11" Type="http://schemas.openxmlformats.org/officeDocument/2006/relationships/customXml" Target="../customXml/item3.xml"/><Relationship Id="rId5" Type="http://schemas.openxmlformats.org/officeDocument/2006/relationships/viewProps" Target="viewProps.xml"/><Relationship Id="rId10" Type="http://schemas.openxmlformats.org/officeDocument/2006/relationships/customXml" Target="../customXml/item2.xml"/><Relationship Id="rId4" Type="http://schemas.openxmlformats.org/officeDocument/2006/relationships/presProps" Target="presProps.xml"/><Relationship Id="rId9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eet Mahajan" userId="7ebd066c25694cbd" providerId="LiveId" clId="{65DA22C5-551D-4E61-8400-35042C2E478D}"/>
    <pc:docChg chg="modSld">
      <pc:chgData name="Vineet Mahajan" userId="7ebd066c25694cbd" providerId="LiveId" clId="{65DA22C5-551D-4E61-8400-35042C2E478D}" dt="2022-11-17T23:10:11.566" v="0" actId="20577"/>
      <pc:docMkLst>
        <pc:docMk/>
      </pc:docMkLst>
      <pc:sldChg chg="modSp mod">
        <pc:chgData name="Vineet Mahajan" userId="7ebd066c25694cbd" providerId="LiveId" clId="{65DA22C5-551D-4E61-8400-35042C2E478D}" dt="2022-11-17T23:10:11.566" v="0" actId="20577"/>
        <pc:sldMkLst>
          <pc:docMk/>
          <pc:sldMk cId="4255157116" sldId="256"/>
        </pc:sldMkLst>
        <pc:spChg chg="mod">
          <ac:chgData name="Vineet Mahajan" userId="7ebd066c25694cbd" providerId="LiveId" clId="{65DA22C5-551D-4E61-8400-35042C2E478D}" dt="2022-11-17T23:10:11.566" v="0" actId="20577"/>
          <ac:spMkLst>
            <pc:docMk/>
            <pc:sldMk cId="4255157116" sldId="256"/>
            <ac:spMk id="4" creationId="{A52E8EC2-F08F-8792-1D32-4431831CEA2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11585-F9E7-CB13-2EB1-FBA9B5C8C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E2AC24-EE80-6CD8-ED7E-F472C272E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7DF78-6E07-7EF8-0FF8-4DF9B23D3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C50B-9D70-4AAD-B2CC-F278CE96C82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99FF4-4572-F3BC-8D41-C1A78CADF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C3506-5135-E567-848E-7F8C36451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91F9D-C353-45F4-AD70-0E4FB5C7C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74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2B591-46B6-8CFE-8F90-B52F662A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F644C-E31C-BA07-BDD7-2EEB58D84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00B49-7ECA-4247-2DDC-060D9748A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C50B-9D70-4AAD-B2CC-F278CE96C82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66632-F93E-A10F-20F8-3F2912284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3F3AC-D68D-EF62-7108-18476C686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91F9D-C353-45F4-AD70-0E4FB5C7C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08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523EF6-05CF-0418-6C88-C00F740C76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01709A-A970-010C-0B64-971366414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9A603-275A-C4BA-C6BE-8DA66EED1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C50B-9D70-4AAD-B2CC-F278CE96C82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667BB-AAA6-55BE-2A13-7B5DCD14C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2B4A2-090B-9257-0DB4-D04150FEC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91F9D-C353-45F4-AD70-0E4FB5C7C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95104-1B24-3E48-5DB5-741F0B426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DDFAB-2793-C4CA-7470-67F0BA5AA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D4631-B796-50D4-B71A-FB04A76C4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C50B-9D70-4AAD-B2CC-F278CE96C82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5A25E-4010-C99A-2227-962A32695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B1345-DDE2-0BF2-FA0F-2DDB39F8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91F9D-C353-45F4-AD70-0E4FB5C7C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6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7A279-1C82-C462-4EE2-9DE8D81B8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FD89F-002A-47FD-B1C6-222D151C3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9D1EC-107F-9B1F-8795-2D34070DE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C50B-9D70-4AAD-B2CC-F278CE96C82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DFE3C-B91B-8361-BB1D-C20875ADA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397CE-6DEC-40AA-7C0B-EC3E951F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91F9D-C353-45F4-AD70-0E4FB5C7C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79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5FEE7-C75E-D834-FEC8-D851F4B0A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9CB48-4F3E-CD57-EBB6-09AAF289A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3AC51-ED4E-FD12-41CA-96FB8FA8C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0EF2E-4803-0E0A-A914-CA01A1D5C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C50B-9D70-4AAD-B2CC-F278CE96C82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1DFC8-6C8D-8D69-4752-6E91EB9FC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D02AF-3978-E3C9-23F4-860DE1702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91F9D-C353-45F4-AD70-0E4FB5C7C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44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036F-C3A3-7972-7C28-13F3A4E5B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38724-D09A-314E-15C6-992BA124C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6007B-02BB-320B-05AF-B9BDE9433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865B69-F4FA-A34C-3290-A58A31C9B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7C4AF2-DB68-288E-0812-93F826287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278237-729C-AF18-81FD-F26CFE9B9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C50B-9D70-4AAD-B2CC-F278CE96C82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6B5AE-7FB0-706A-6B60-188C5CE51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D5A15E-78FC-8E9F-9EA3-10AB4334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91F9D-C353-45F4-AD70-0E4FB5C7C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F0076-614F-FE2B-FAE4-3FAB4DD51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EDFDF0-F27E-8148-1CCF-92381265F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C50B-9D70-4AAD-B2CC-F278CE96C82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4D54C0-FC87-63E7-4BDE-D877C9F69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614FF-9495-470C-1AA0-E59784594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91F9D-C353-45F4-AD70-0E4FB5C7C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7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C154D7-5894-3559-544D-0F536DA4D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C50B-9D70-4AAD-B2CC-F278CE96C82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8A1AFB-897F-2519-59B0-43791F388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F68C6-A630-8375-06FC-D1F4FA45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91F9D-C353-45F4-AD70-0E4FB5C7C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19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DB86E-13B1-7549-7F6C-887DE0A7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2507C-7A2A-E45D-8297-C24A4ABD4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566F9B-162E-576C-9740-7AC4EA3AE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18EFD-C98C-BDA2-1DF0-D90008195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C50B-9D70-4AAD-B2CC-F278CE96C82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75BC3-DABA-EC5E-39AA-2F5135ABD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69744-BB42-9DB8-C615-005BAD29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91F9D-C353-45F4-AD70-0E4FB5C7C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49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F5A4D-2AE0-8E2A-6870-DC95175ED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D68653-5526-6B0E-4573-33FB4A1C5B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1FC30-0778-908B-721A-36206FAA4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A0F3F-B5EC-A6E4-ADBB-13F19F9E7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C50B-9D70-4AAD-B2CC-F278CE96C82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6F602-CE85-6058-97A1-16986BE97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94857-C59A-80E0-C36B-F38FAF3F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91F9D-C353-45F4-AD70-0E4FB5C7C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47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D588D3-C7BF-66F3-F4CE-DCBFF7D0E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D2D3A-A5A0-3F4A-9BF6-226DF2278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DCA40-777C-523C-77C6-B5E3D4B55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AC50B-9D70-4AAD-B2CC-F278CE96C82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41E10-0E71-84B7-D412-CE2595103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68CC0-5344-F86D-5E67-7DD0E47F2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91F9D-C353-45F4-AD70-0E4FB5C7C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6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microsoft.com/office/2007/relationships/hdphoto" Target="../media/hdphoto8.wdp"/><Relationship Id="rId3" Type="http://schemas.microsoft.com/office/2007/relationships/hdphoto" Target="../media/hdphoto1.wdp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openxmlformats.org/officeDocument/2006/relationships/image" Target="../media/image6.png"/><Relationship Id="rId24" Type="http://schemas.microsoft.com/office/2007/relationships/hdphoto" Target="../media/hdphoto11.wdp"/><Relationship Id="rId5" Type="http://schemas.microsoft.com/office/2007/relationships/hdphoto" Target="../media/hdphoto2.wdp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microsoft.com/office/2007/relationships/hdphoto" Target="../media/hdphoto4.wdp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54CFE3-5D96-CE7B-FA42-7F70C1D83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 contrast="6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8164" y="488307"/>
            <a:ext cx="2389697" cy="1768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D725A-2BAB-5CB0-8BDD-F5C24C40E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1000"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6846" y="488309"/>
            <a:ext cx="2413074" cy="1768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EFCA5A-C1BC-9845-3BCE-7DDFCA523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503" y="488309"/>
            <a:ext cx="2461721" cy="1768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CBF3D9-71D9-4A56-D4E2-DB0FD1D9B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7000" contras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2859" y="488308"/>
            <a:ext cx="2498174" cy="1768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220D38-0C14-73A9-BDE9-5C3F14A6F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4000" contras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2859" y="2373351"/>
            <a:ext cx="2502403" cy="1928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E1EF69-5A3C-8103-1752-5853B44F6D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8164" y="2353559"/>
            <a:ext cx="2389697" cy="1948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0EB703-B738-6FF8-41BF-19FE231DFA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60000"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6846" y="2353558"/>
            <a:ext cx="2413074" cy="19487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CE70E2-B020-C769-2EB2-D13A23F514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3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3504" y="2366528"/>
            <a:ext cx="2461721" cy="19358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FBD04D-A47A-84FD-88E7-3DE6BA66A4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3000"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2551" y="4412189"/>
            <a:ext cx="2482674" cy="1990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A96167-9998-6CDE-D757-9B45A2CC88E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8000" contras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6846" y="4412188"/>
            <a:ext cx="2430527" cy="1990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D25CC0-2B9D-3332-F0D7-5C55C4C81CE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15000"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2859" y="4412188"/>
            <a:ext cx="2498174" cy="19909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4374F1-480D-1C3A-87F1-29BBF765A4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7000" contras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8164" y="4412188"/>
            <a:ext cx="2389697" cy="19909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472EB3-C06A-04DD-8CF5-D70585D0009A}"/>
              </a:ext>
            </a:extLst>
          </p:cNvPr>
          <p:cNvSpPr txBox="1"/>
          <p:nvPr/>
        </p:nvSpPr>
        <p:spPr>
          <a:xfrm>
            <a:off x="1379381" y="35218"/>
            <a:ext cx="245584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Brightfield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5AF3DB-FD23-A393-F64E-9F178C5C9C41}"/>
              </a:ext>
            </a:extLst>
          </p:cNvPr>
          <p:cNvSpPr txBox="1"/>
          <p:nvPr/>
        </p:nvSpPr>
        <p:spPr>
          <a:xfrm>
            <a:off x="3980637" y="31226"/>
            <a:ext cx="238662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ATTO-550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43C8A2-74B9-7FE5-BFBB-39F60D286777}"/>
              </a:ext>
            </a:extLst>
          </p:cNvPr>
          <p:cNvSpPr txBox="1"/>
          <p:nvPr/>
        </p:nvSpPr>
        <p:spPr>
          <a:xfrm>
            <a:off x="6512674" y="31226"/>
            <a:ext cx="238662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DAPI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46D17B-97FE-AAD2-1569-33625DB68F7C}"/>
              </a:ext>
            </a:extLst>
          </p:cNvPr>
          <p:cNvSpPr txBox="1"/>
          <p:nvPr/>
        </p:nvSpPr>
        <p:spPr>
          <a:xfrm>
            <a:off x="9092859" y="31226"/>
            <a:ext cx="250240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Merged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5C2A41-D464-B00A-FC5B-1DBBF94E4D1A}"/>
              </a:ext>
            </a:extLst>
          </p:cNvPr>
          <p:cNvSpPr txBox="1"/>
          <p:nvPr/>
        </p:nvSpPr>
        <p:spPr>
          <a:xfrm rot="16200000">
            <a:off x="-169748" y="910754"/>
            <a:ext cx="1768369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dk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24 µg</a:t>
            </a: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[RNP-NC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: Lipofectamine] 1:1       24 µg </a:t>
            </a:r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ACFDC6-9251-F818-C278-528C2D3DA3A8}"/>
              </a:ext>
            </a:extLst>
          </p:cNvPr>
          <p:cNvSpPr txBox="1"/>
          <p:nvPr/>
        </p:nvSpPr>
        <p:spPr>
          <a:xfrm rot="16200000">
            <a:off x="-335090" y="2879161"/>
            <a:ext cx="2067488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dk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24 µg</a:t>
            </a: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[RNP-NC-TAT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Cell Penetrating Peptide] 24 µg </a:t>
            </a:r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0D5DE2-24CB-D6BD-BE05-B5B56168E68B}"/>
              </a:ext>
            </a:extLst>
          </p:cNvPr>
          <p:cNvSpPr txBox="1"/>
          <p:nvPr/>
        </p:nvSpPr>
        <p:spPr>
          <a:xfrm rot="16200000">
            <a:off x="-262728" y="4945980"/>
            <a:ext cx="1954329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dk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[</a:t>
            </a: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RNP-NC-</a:t>
            </a:r>
            <a:r>
              <a:rPr lang="en-US" sz="18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TriGalNac</a:t>
            </a: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Ligand]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24 µg </a:t>
            </a:r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555E77-81F2-2642-68E1-D21E7500EBDB}"/>
              </a:ext>
            </a:extLst>
          </p:cNvPr>
          <p:cNvSpPr txBox="1"/>
          <p:nvPr/>
        </p:nvSpPr>
        <p:spPr>
          <a:xfrm>
            <a:off x="1371414" y="2366527"/>
            <a:ext cx="50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560A1D-6272-FA0D-AE6E-B2E8E6D22F2D}"/>
              </a:ext>
            </a:extLst>
          </p:cNvPr>
          <p:cNvSpPr txBox="1"/>
          <p:nvPr/>
        </p:nvSpPr>
        <p:spPr>
          <a:xfrm>
            <a:off x="1371414" y="488233"/>
            <a:ext cx="50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5EBB41-2F35-DE33-7040-D15B8F780DF9}"/>
              </a:ext>
            </a:extLst>
          </p:cNvPr>
          <p:cNvSpPr txBox="1"/>
          <p:nvPr/>
        </p:nvSpPr>
        <p:spPr>
          <a:xfrm>
            <a:off x="1379381" y="4412188"/>
            <a:ext cx="50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5F4DB3-FF9D-9193-6DD7-743AC0243922}"/>
              </a:ext>
            </a:extLst>
          </p:cNvPr>
          <p:cNvSpPr txBox="1"/>
          <p:nvPr/>
        </p:nvSpPr>
        <p:spPr>
          <a:xfrm>
            <a:off x="3358042" y="1942270"/>
            <a:ext cx="62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E06F7A-40E4-DDDA-01AA-AFC18464EC73}"/>
              </a:ext>
            </a:extLst>
          </p:cNvPr>
          <p:cNvSpPr txBox="1"/>
          <p:nvPr/>
        </p:nvSpPr>
        <p:spPr>
          <a:xfrm>
            <a:off x="3390700" y="3987933"/>
            <a:ext cx="62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A0445F-F8C3-A99F-1998-B154A229C668}"/>
              </a:ext>
            </a:extLst>
          </p:cNvPr>
          <p:cNvSpPr txBox="1"/>
          <p:nvPr/>
        </p:nvSpPr>
        <p:spPr>
          <a:xfrm>
            <a:off x="3358042" y="6083643"/>
            <a:ext cx="62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10x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102683-EE21-A736-1831-F9473F640718}"/>
              </a:ext>
            </a:extLst>
          </p:cNvPr>
          <p:cNvCxnSpPr>
            <a:cxnSpLocks/>
          </p:cNvCxnSpPr>
          <p:nvPr/>
        </p:nvCxnSpPr>
        <p:spPr>
          <a:xfrm>
            <a:off x="1371414" y="2176524"/>
            <a:ext cx="58147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A46A0D4-5633-9C04-2772-742B609B5118}"/>
              </a:ext>
            </a:extLst>
          </p:cNvPr>
          <p:cNvCxnSpPr>
            <a:cxnSpLocks/>
          </p:cNvCxnSpPr>
          <p:nvPr/>
        </p:nvCxnSpPr>
        <p:spPr>
          <a:xfrm>
            <a:off x="1379381" y="4217358"/>
            <a:ext cx="58147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117DCF0-A759-5C26-57C6-9077BF6EE9F8}"/>
              </a:ext>
            </a:extLst>
          </p:cNvPr>
          <p:cNvCxnSpPr>
            <a:cxnSpLocks/>
          </p:cNvCxnSpPr>
          <p:nvPr/>
        </p:nvCxnSpPr>
        <p:spPr>
          <a:xfrm>
            <a:off x="1352551" y="6317827"/>
            <a:ext cx="58147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32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1">
            <a:extLst>
              <a:ext uri="{FF2B5EF4-FFF2-40B4-BE49-F238E27FC236}">
                <a16:creationId xmlns:a16="http://schemas.microsoft.com/office/drawing/2014/main" id="{A52E8EC2-F08F-8792-1D32-4431831CEA2C}"/>
              </a:ext>
            </a:extLst>
          </p:cNvPr>
          <p:cNvSpPr txBox="1"/>
          <p:nvPr/>
        </p:nvSpPr>
        <p:spPr>
          <a:xfrm>
            <a:off x="403910" y="807080"/>
            <a:ext cx="11788090" cy="226777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7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Fig. 4</a:t>
            </a:r>
            <a:r>
              <a:rPr lang="en-US" sz="7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7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Transfection of higher dose of RNP NCs in Primary Human Hepatocytes (PHH) shows higher uptake when compared to lower dose of 2.4 µg.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7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A) Shows transfection of 24 µg RNP-NC 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tagged with no ligand (RNP-NC) but labeled with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Atto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550 in PHH when used in a 1:1 ratio with lipofectamine.</a:t>
            </a:r>
            <a:r>
              <a:rPr lang="en-US" sz="7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B) Shows transfection of 24 µg RNP-NC 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tagged with TAT (Cell Penetrating Peptide) [RNP-NC-TAT] labeled with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Atto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550 in PHH. </a:t>
            </a:r>
            <a:r>
              <a:rPr lang="en-US" sz="7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C) Shows transfection of 24 µg RNP-NC 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tagged with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TriGalNac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ligand [RNP-NC-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TriGalNac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] but labeled with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Atto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550 in PHH</a:t>
            </a:r>
            <a:endParaRPr lang="en-US" sz="7200" dirty="0">
              <a:effectLst/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7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7200" dirty="0">
              <a:effectLst/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157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6B0B740ECD7F418164696BD5D45C61" ma:contentTypeVersion="16" ma:contentTypeDescription="Create a new document." ma:contentTypeScope="" ma:versionID="a5c5d7a47d49c3a9e8877a8f98704af3">
  <xsd:schema xmlns:xsd="http://www.w3.org/2001/XMLSchema" xmlns:xs="http://www.w3.org/2001/XMLSchema" xmlns:p="http://schemas.microsoft.com/office/2006/metadata/properties" xmlns:ns2="1ede3b14-c407-4f78-a408-31a7f74c0476" xmlns:ns3="6d9280eb-d935-48c4-a9fd-fd18a0df2635" targetNamespace="http://schemas.microsoft.com/office/2006/metadata/properties" ma:root="true" ma:fieldsID="010a9214fda009d5579bf84dd4bef4df" ns2:_="" ns3:_="">
    <xsd:import namespace="1ede3b14-c407-4f78-a408-31a7f74c0476"/>
    <xsd:import namespace="6d9280eb-d935-48c4-a9fd-fd18a0df26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e3b14-c407-4f78-a408-31a7f74c0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dff210b-1a75-4f95-bf42-e73e2711a7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280eb-d935-48c4-a9fd-fd18a0df263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1c67233-d297-4e01-a813-c986068440d3}" ma:internalName="TaxCatchAll" ma:showField="CatchAllData" ma:web="6d9280eb-d935-48c4-a9fd-fd18a0df26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de3b14-c407-4f78-a408-31a7f74c0476">
      <Terms xmlns="http://schemas.microsoft.com/office/infopath/2007/PartnerControls"/>
    </lcf76f155ced4ddcb4097134ff3c332f>
    <TaxCatchAll xmlns="6d9280eb-d935-48c4-a9fd-fd18a0df2635" xsi:nil="true"/>
  </documentManagement>
</p:properties>
</file>

<file path=customXml/itemProps1.xml><?xml version="1.0" encoding="utf-8"?>
<ds:datastoreItem xmlns:ds="http://schemas.openxmlformats.org/officeDocument/2006/customXml" ds:itemID="{40DF861B-4693-437A-A853-692BCC1AED0B}"/>
</file>

<file path=customXml/itemProps2.xml><?xml version="1.0" encoding="utf-8"?>
<ds:datastoreItem xmlns:ds="http://schemas.openxmlformats.org/officeDocument/2006/customXml" ds:itemID="{08B030C5-7DED-4CDB-B6F3-095491CDCEEC}"/>
</file>

<file path=customXml/itemProps3.xml><?xml version="1.0" encoding="utf-8"?>
<ds:datastoreItem xmlns:ds="http://schemas.openxmlformats.org/officeDocument/2006/customXml" ds:itemID="{E03C9EF0-722A-4B29-AF65-169879DB3760}"/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146</Words>
  <Application>Microsoft Office PowerPoint</Application>
  <PresentationFormat>Widescreen</PresentationFormat>
  <Paragraphs>16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Vineet Mahajan</dc:creator>
  <cp:lastModifiedBy>Vineet Mahajan</cp:lastModifiedBy>
  <cp:revision>2</cp:revision>
  <dcterms:created xsi:type="dcterms:W3CDTF">2022-07-27T17:56:08Z</dcterms:created>
  <dcterms:modified xsi:type="dcterms:W3CDTF">2022-11-17T23:10:19Z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0x010100176B0B740ECD7F418164696BD5D45C61</vt:lpwstr>
  </property>
</Properties>
</file>