
<file path=[Content_Types].xml><?xml version="1.0" encoding="utf-8"?>
<Types xmlns="http://schemas.openxmlformats.org/package/2006/content-types">
  <Default Extension="png" ContentType="image/png"/>
  <Default Extension="tmp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7"/>
  </p:notesMasterIdLst>
  <p:sldIdLst>
    <p:sldId id="2183" r:id="rId2"/>
    <p:sldId id="2184" r:id="rId3"/>
    <p:sldId id="2185" r:id="rId4"/>
    <p:sldId id="2167" r:id="rId5"/>
    <p:sldId id="215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40"/>
  </p:normalViewPr>
  <p:slideViewPr>
    <p:cSldViewPr snapToGrid="0" snapToObjects="1">
      <p:cViewPr>
        <p:scale>
          <a:sx n="400" d="100"/>
          <a:sy n="400" d="100"/>
        </p:scale>
        <p:origin x="-9976" y="-8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522D1-D6FC-3F4F-A00B-914CB2EC58FC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DF521-0869-5642-B7F5-2893F272B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7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6" name="Google Shape;3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667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752603"/>
            <a:ext cx="109728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none" spc="25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</a:t>
            </a:r>
            <a:r>
              <a:rPr lang="en-US" dirty="0" err="1"/>
              <a:t>Preferrably</a:t>
            </a:r>
            <a:r>
              <a:rPr lang="en-US" dirty="0"/>
              <a:t>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16100" y="4267203"/>
            <a:ext cx="85344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none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48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83200" y="6492878"/>
            <a:ext cx="2844800" cy="365125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172203"/>
            <a:ext cx="3860800" cy="3651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492878"/>
            <a:ext cx="6096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29403"/>
            <a:ext cx="914400" cy="237067"/>
          </a:xfrm>
          <a:prstGeom prst="rect">
            <a:avLst/>
          </a:prstGeom>
        </p:spPr>
        <p:txBody>
          <a:bodyPr lIns="0" tIns="0" rIns="91436" bIns="45718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09600" y="152400"/>
            <a:ext cx="109728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374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29403"/>
            <a:ext cx="914400" cy="237067"/>
          </a:xfrm>
          <a:prstGeom prst="rect">
            <a:avLst/>
          </a:prstGeom>
        </p:spPr>
        <p:txBody>
          <a:bodyPr lIns="0" tIns="0" rIns="91436" bIns="45718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12192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80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09600" y="1219200"/>
            <a:ext cx="109728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1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29403"/>
            <a:ext cx="914400" cy="237067"/>
          </a:xfrm>
          <a:prstGeom prst="rect">
            <a:avLst/>
          </a:prstGeom>
        </p:spPr>
        <p:txBody>
          <a:bodyPr lIns="0" tIns="0" rIns="91436" bIns="45718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12192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5"/>
            <a:ext cx="109728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09600" y="990600"/>
            <a:ext cx="7112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721600" y="1143000"/>
            <a:ext cx="3860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9600" y="3886200"/>
            <a:ext cx="7112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63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12192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"/>
            <a:ext cx="109728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914400"/>
            <a:ext cx="61976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0" y="4800600"/>
            <a:ext cx="4470400" cy="1295400"/>
          </a:xfrm>
        </p:spPr>
        <p:txBody>
          <a:bodyPr anchor="ctr">
            <a:normAutofit/>
          </a:bodyPr>
          <a:lstStyle>
            <a:lvl1pPr marL="342886" marR="0" indent="-342886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886" marR="0" lvl="0" indent="-342886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7112000" y="762000"/>
            <a:ext cx="44704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277600" y="6629403"/>
            <a:ext cx="914400" cy="237067"/>
          </a:xfrm>
          <a:prstGeom prst="rect">
            <a:avLst/>
          </a:prstGeom>
        </p:spPr>
        <p:txBody>
          <a:bodyPr lIns="0" tIns="0" rIns="91436" bIns="45718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0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29403"/>
            <a:ext cx="914400" cy="237067"/>
          </a:xfrm>
          <a:prstGeom prst="rect">
            <a:avLst/>
          </a:prstGeom>
        </p:spPr>
        <p:txBody>
          <a:bodyPr lIns="0" tIns="0" rIns="91436" bIns="45718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12192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5"/>
            <a:ext cx="109728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09600" y="990600"/>
            <a:ext cx="54864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9600" y="4648200"/>
            <a:ext cx="109728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6096000" y="990600"/>
            <a:ext cx="54864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1500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29403"/>
            <a:ext cx="914400" cy="237067"/>
          </a:xfrm>
          <a:prstGeom prst="rect">
            <a:avLst/>
          </a:prstGeom>
        </p:spPr>
        <p:txBody>
          <a:bodyPr lIns="0" tIns="0" rIns="91436" bIns="45718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12192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5"/>
            <a:ext cx="109728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09600" y="990600"/>
            <a:ext cx="109728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9600" y="4572000"/>
            <a:ext cx="109728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2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1 ImageA">
  <p:cSld name="1_Content-1 ImageA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/>
          <p:nvPr/>
        </p:nvSpPr>
        <p:spPr>
          <a:xfrm rot="10800000" flipH="1">
            <a:off x="0" y="0"/>
            <a:ext cx="12192000" cy="74980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609600" y="5"/>
            <a:ext cx="10972800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740665"/>
            <a:ext cx="6096000" cy="527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03020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3020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03020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3020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03020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020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03020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020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3020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3020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6096000" y="914400"/>
            <a:ext cx="54864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3020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3020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3020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3020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30201"/>
              </a:buClr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585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Chart-and-textD">
  <p:cSld name="1_Content-Chart-and-text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77600" y="6629403"/>
            <a:ext cx="914400" cy="23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3"/>
          <p:cNvSpPr/>
          <p:nvPr/>
        </p:nvSpPr>
        <p:spPr>
          <a:xfrm rot="10800000" flipH="1">
            <a:off x="0" y="0"/>
            <a:ext cx="12192000" cy="74980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609600" y="5"/>
            <a:ext cx="10972800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>
            <a:spLocks noGrp="1"/>
          </p:cNvSpPr>
          <p:nvPr>
            <p:ph type="chart" idx="2"/>
          </p:nvPr>
        </p:nvSpPr>
        <p:spPr>
          <a:xfrm>
            <a:off x="609600" y="990600"/>
            <a:ext cx="10972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03020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3020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03020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3020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03020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020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03020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020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3020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3020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609600" y="4572000"/>
            <a:ext cx="10972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3020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3020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3020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3020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3020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84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143001"/>
            <a:ext cx="10566400" cy="4876800"/>
          </a:xfrm>
        </p:spPr>
        <p:txBody>
          <a:bodyPr lIns="91436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spc="50">
                <a:solidFill>
                  <a:schemeClr val="tx2"/>
                </a:solidFill>
              </a:defRPr>
            </a:lvl1pPr>
            <a:lvl2pPr marL="1033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114295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126201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37154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06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12192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"/>
            <a:ext cx="109728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5"/>
            <a:ext cx="6096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0" y="914400"/>
            <a:ext cx="54864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6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12192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"/>
            <a:ext cx="109728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112000" y="740665"/>
            <a:ext cx="44704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914400"/>
            <a:ext cx="61976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0" y="4800600"/>
            <a:ext cx="4470400" cy="1371600"/>
          </a:xfrm>
        </p:spPr>
        <p:txBody>
          <a:bodyPr>
            <a:normAutofit/>
          </a:bodyPr>
          <a:lstStyle>
            <a:lvl1pPr marL="342886" marR="0" indent="-342886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886" marR="0" lvl="0" indent="-342886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0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12192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9267"/>
            <a:ext cx="109728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2" y="3581400"/>
            <a:ext cx="10148715" cy="2438400"/>
          </a:xfrm>
        </p:spPr>
        <p:txBody>
          <a:bodyPr lIns="91436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182" indent="-11429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477" indent="-11429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773" indent="-11429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068" indent="-11429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29403"/>
            <a:ext cx="914400" cy="237067"/>
          </a:xfrm>
          <a:prstGeom prst="rect">
            <a:avLst/>
          </a:prstGeom>
        </p:spPr>
        <p:txBody>
          <a:bodyPr lIns="0" tIns="0" rIns="91436" bIns="45718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8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5441951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5441953" y="1433512"/>
            <a:ext cx="3917949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9359902" y="3704"/>
            <a:ext cx="2832100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12192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9267"/>
            <a:ext cx="109728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3657600"/>
            <a:ext cx="10160000" cy="2362200"/>
          </a:xfrm>
        </p:spPr>
        <p:txBody>
          <a:bodyPr lIns="91436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2954" indent="-10953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13" indent="-119059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545" indent="-10953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04" indent="-119059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29403"/>
            <a:ext cx="914400" cy="237067"/>
          </a:xfrm>
          <a:prstGeom prst="rect">
            <a:avLst/>
          </a:prstGeom>
        </p:spPr>
        <p:txBody>
          <a:bodyPr lIns="0" tIns="0" rIns="91436" bIns="45718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5441953" y="0"/>
            <a:ext cx="3917949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135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953000"/>
            <a:ext cx="73152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443538"/>
            <a:ext cx="6807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78400" y="6553200"/>
            <a:ext cx="2844800" cy="3048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3"/>
            <a:ext cx="3860800" cy="3651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82400" y="6553200"/>
            <a:ext cx="6096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2438400" y="228600"/>
            <a:ext cx="73152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8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29403"/>
            <a:ext cx="914400" cy="237067"/>
          </a:xfrm>
          <a:prstGeom prst="rect">
            <a:avLst/>
          </a:prstGeom>
        </p:spPr>
        <p:txBody>
          <a:bodyPr lIns="0" tIns="0" rIns="91436" bIns="45718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524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1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1"/>
            <a:ext cx="53848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4"/>
            <a:ext cx="53848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0" y="6492878"/>
            <a:ext cx="2844800" cy="365125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3"/>
            <a:ext cx="3860800" cy="365125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6553200"/>
            <a:ext cx="711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4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5"/>
            <a:ext cx="10972800" cy="4800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0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ctr" defTabSz="457182" rtl="0" eaLnBrk="1" latinLnBrk="0" hangingPunct="1">
        <a:spcBef>
          <a:spcPct val="0"/>
        </a:spcBef>
        <a:buNone/>
        <a:defRPr sz="3200" b="1" kern="1200" cap="none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20" indent="-285739" algn="l" defTabSz="457182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2954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136" indent="-228591" algn="l" defTabSz="457182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318" indent="-228591" algn="l" defTabSz="45718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16.png"/><Relationship Id="rId4" Type="http://schemas.openxmlformats.org/officeDocument/2006/relationships/video" Target="../media/media2.mp4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A860D-C4C8-BF4E-81BF-2760452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Ai9 reporter plasmid</a:t>
            </a:r>
          </a:p>
        </p:txBody>
      </p:sp>
      <p:sp>
        <p:nvSpPr>
          <p:cNvPr id="4" name="Google Shape;102;p2">
            <a:extLst>
              <a:ext uri="{FF2B5EF4-FFF2-40B4-BE49-F238E27FC236}">
                <a16:creationId xmlns:a16="http://schemas.microsoft.com/office/drawing/2014/main" id="{82F5D3D1-25DF-BA4D-A5D8-C18BF87AE760}"/>
              </a:ext>
            </a:extLst>
          </p:cNvPr>
          <p:cNvSpPr txBox="1"/>
          <p:nvPr/>
        </p:nvSpPr>
        <p:spPr>
          <a:xfrm>
            <a:off x="143183" y="1128143"/>
            <a:ext cx="119056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Plasmid transfected into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hiPSCs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generate Ai9 reporter cells (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Hockemeyer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9CAF676E-1C25-5D42-95AE-2D410B8A476B}"/>
              </a:ext>
            </a:extLst>
          </p:cNvPr>
          <p:cNvSpPr/>
          <p:nvPr/>
        </p:nvSpPr>
        <p:spPr>
          <a:xfrm>
            <a:off x="9799320" y="1589808"/>
            <a:ext cx="2392680" cy="1985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48E1E371-FCC1-7842-ABEC-D8EBCD19B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6"/>
          <a:stretch/>
        </p:blipFill>
        <p:spPr>
          <a:xfrm>
            <a:off x="1253879" y="1788382"/>
            <a:ext cx="9684241" cy="48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9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DBE2D-24DC-9949-AA28-A290729B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Ai9 reporter in </a:t>
            </a:r>
            <a:r>
              <a:rPr lang="en-US" dirty="0" err="1"/>
              <a:t>iPS</a:t>
            </a:r>
            <a:r>
              <a:rPr lang="en-US" dirty="0"/>
              <a:t> cells</a:t>
            </a:r>
          </a:p>
        </p:txBody>
      </p:sp>
      <p:sp>
        <p:nvSpPr>
          <p:cNvPr id="4" name="Google Shape;112;p3">
            <a:extLst>
              <a:ext uri="{FF2B5EF4-FFF2-40B4-BE49-F238E27FC236}">
                <a16:creationId xmlns:a16="http://schemas.microsoft.com/office/drawing/2014/main" id="{7C830E0F-87A1-7E43-83CA-53FD267DE4DD}"/>
              </a:ext>
            </a:extLst>
          </p:cNvPr>
          <p:cNvSpPr/>
          <p:nvPr/>
        </p:nvSpPr>
        <p:spPr>
          <a:xfrm>
            <a:off x="10086902" y="1179350"/>
            <a:ext cx="2392680" cy="1985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3;p3">
            <a:extLst>
              <a:ext uri="{FF2B5EF4-FFF2-40B4-BE49-F238E27FC236}">
                <a16:creationId xmlns:a16="http://schemas.microsoft.com/office/drawing/2014/main" id="{5D6C23C0-A146-194F-AAE0-430B1147169B}"/>
              </a:ext>
            </a:extLst>
          </p:cNvPr>
          <p:cNvSpPr txBox="1"/>
          <p:nvPr/>
        </p:nvSpPr>
        <p:spPr>
          <a:xfrm>
            <a:off x="282001" y="1109990"/>
            <a:ext cx="11357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HA-R &amp; HA-L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homologous to AAVS1 locus in 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PPP1RS12C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(confirmed by BLAST)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Clr>
                <a:schemeClr val="dk1"/>
              </a:buClr>
              <a:buSzPts val="2000"/>
              <a:buFont typeface="Wingdings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Utilized IGI’s best sgRNA (298) to target Ai9 cassette </a:t>
            </a:r>
            <a:r>
              <a:rPr lang="en-US" sz="2000" dirty="0">
                <a:solidFill>
                  <a:schemeClr val="dk1"/>
                </a:solidFill>
              </a:rPr>
              <a:t>: AAGTAAAACCTCTACAAATG [TGG]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2000"/>
            </a:pPr>
            <a:r>
              <a:rPr lang="es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es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s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mouse Ai9 </a:t>
            </a:r>
            <a:r>
              <a:rPr lang="es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experiments</a:t>
            </a:r>
            <a:r>
              <a:rPr lang="es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>
                <a:solidFill>
                  <a:schemeClr val="dk1"/>
                </a:solidFill>
              </a:rPr>
              <a:t>(</a:t>
            </a:r>
            <a:r>
              <a:rPr lang="es-US" sz="1800" i="1" dirty="0" err="1"/>
              <a:t>Staahl</a:t>
            </a:r>
            <a:r>
              <a:rPr lang="es-US" sz="1800" i="1" dirty="0"/>
              <a:t> BT, et al. </a:t>
            </a:r>
            <a:r>
              <a:rPr lang="es-US" sz="1800" i="1" dirty="0" err="1"/>
              <a:t>Nat</a:t>
            </a:r>
            <a:r>
              <a:rPr lang="es-US" sz="1800" i="1" dirty="0"/>
              <a:t> </a:t>
            </a:r>
            <a:r>
              <a:rPr lang="es-US" sz="1800" i="1" dirty="0" err="1"/>
              <a:t>Biotechnol</a:t>
            </a:r>
            <a:r>
              <a:rPr lang="es-US" sz="1800" i="1" dirty="0"/>
              <a:t>. 2017. doi:10.1038/nbt.3806) </a:t>
            </a: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Introduces DSBs/deletions in SV40 late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sequences (terminators – in </a:t>
            </a:r>
            <a:r>
              <a:rPr lang="en-US" sz="2000" b="0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dirty="0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4A9AEB7F-1317-FE40-A78D-4027533A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12" b="39869"/>
          <a:stretch/>
        </p:blipFill>
        <p:spPr>
          <a:xfrm>
            <a:off x="-452034" y="3669958"/>
            <a:ext cx="13096067" cy="21871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DBEB42-5C95-3643-8C6F-8757FF7E9200}"/>
              </a:ext>
            </a:extLst>
          </p:cNvPr>
          <p:cNvSpPr/>
          <p:nvPr/>
        </p:nvSpPr>
        <p:spPr>
          <a:xfrm>
            <a:off x="4234181" y="5003800"/>
            <a:ext cx="45719" cy="171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9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4E8CAF-0709-344D-A9BF-CC947B38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Sanger sequencing validates Ai9 integration in </a:t>
            </a:r>
            <a:r>
              <a:rPr lang="en-US" dirty="0" err="1"/>
              <a:t>iPS</a:t>
            </a:r>
            <a:r>
              <a:rPr lang="en-US" dirty="0"/>
              <a:t> cells</a:t>
            </a:r>
          </a:p>
        </p:txBody>
      </p:sp>
      <p:sp>
        <p:nvSpPr>
          <p:cNvPr id="4" name="Google Shape;120;p4">
            <a:extLst>
              <a:ext uri="{FF2B5EF4-FFF2-40B4-BE49-F238E27FC236}">
                <a16:creationId xmlns:a16="http://schemas.microsoft.com/office/drawing/2014/main" id="{D31A3FDF-DC56-8A47-9634-7C843CDE3BEF}"/>
              </a:ext>
            </a:extLst>
          </p:cNvPr>
          <p:cNvSpPr txBox="1"/>
          <p:nvPr/>
        </p:nvSpPr>
        <p:spPr>
          <a:xfrm>
            <a:off x="113292" y="706205"/>
            <a:ext cx="1196541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itchFamily="2" charset="2"/>
              <a:buChar char="Ø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Unknown nucleotides (n) in the original cassette map around the 3x SV40 PA area have been sequenced and confirmed by Sanger revealing a binding site for sgRNA298 and confirming the new sgRNAs targets.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itchFamily="2" charset="2"/>
              <a:buChar char="Ø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</a:t>
            </a:r>
            <a:r>
              <a:rPr lang="en-US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tdTomato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cassette is intact and fully sequenced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itchFamily="2" charset="2"/>
              <a:buChar char="Ø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Primers binding either Puromycin cassette or WPRE have failed generating an amplicon by PCR.  Sequencing pending. 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itchFamily="2" charset="2"/>
              <a:buChar char="Ø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Integration site in the genome not confirmed yet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122;p4">
            <a:extLst>
              <a:ext uri="{FF2B5EF4-FFF2-40B4-BE49-F238E27FC236}">
                <a16:creationId xmlns:a16="http://schemas.microsoft.com/office/drawing/2014/main" id="{F2078833-D6C6-F340-9262-5672EB195EF7}"/>
              </a:ext>
            </a:extLst>
          </p:cNvPr>
          <p:cNvSpPr txBox="1"/>
          <p:nvPr/>
        </p:nvSpPr>
        <p:spPr>
          <a:xfrm>
            <a:off x="8308848" y="6030444"/>
            <a:ext cx="2606040" cy="646331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Gray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rectangles indicate sequenced amplicons</a:t>
            </a:r>
            <a:endParaRPr dirty="0"/>
          </a:p>
        </p:txBody>
      </p:sp>
      <p:cxnSp>
        <p:nvCxnSpPr>
          <p:cNvPr id="6" name="Google Shape;123;p4">
            <a:extLst>
              <a:ext uri="{FF2B5EF4-FFF2-40B4-BE49-F238E27FC236}">
                <a16:creationId xmlns:a16="http://schemas.microsoft.com/office/drawing/2014/main" id="{C4F96B78-9C35-764F-B1D8-D5A3A1A876D5}"/>
              </a:ext>
            </a:extLst>
          </p:cNvPr>
          <p:cNvCxnSpPr>
            <a:cxnSpLocks/>
          </p:cNvCxnSpPr>
          <p:nvPr/>
        </p:nvCxnSpPr>
        <p:spPr>
          <a:xfrm flipH="1" flipV="1">
            <a:off x="7223760" y="5522977"/>
            <a:ext cx="1085088" cy="503607"/>
          </a:xfrm>
          <a:prstGeom prst="straightConnector1">
            <a:avLst/>
          </a:prstGeom>
          <a:noFill/>
          <a:ln w="19050" cap="flat" cmpd="sng">
            <a:solidFill>
              <a:srgbClr val="75707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" name="Google Shape;124;p4">
            <a:extLst>
              <a:ext uri="{FF2B5EF4-FFF2-40B4-BE49-F238E27FC236}">
                <a16:creationId xmlns:a16="http://schemas.microsoft.com/office/drawing/2014/main" id="{FC0A0DE2-FA0A-2644-9A18-0A29FDBA60E9}"/>
              </a:ext>
            </a:extLst>
          </p:cNvPr>
          <p:cNvCxnSpPr>
            <a:cxnSpLocks/>
          </p:cNvCxnSpPr>
          <p:nvPr/>
        </p:nvCxnSpPr>
        <p:spPr>
          <a:xfrm flipH="1" flipV="1">
            <a:off x="7129849" y="5880838"/>
            <a:ext cx="1178999" cy="145746"/>
          </a:xfrm>
          <a:prstGeom prst="straightConnector1">
            <a:avLst/>
          </a:prstGeom>
          <a:noFill/>
          <a:ln w="19050" cap="flat" cmpd="sng">
            <a:solidFill>
              <a:srgbClr val="75707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" name="Google Shape;125;p4">
            <a:extLst>
              <a:ext uri="{FF2B5EF4-FFF2-40B4-BE49-F238E27FC236}">
                <a16:creationId xmlns:a16="http://schemas.microsoft.com/office/drawing/2014/main" id="{0044A1F4-72A1-AE48-9D64-445D35FE1C20}"/>
              </a:ext>
            </a:extLst>
          </p:cNvPr>
          <p:cNvCxnSpPr>
            <a:cxnSpLocks/>
          </p:cNvCxnSpPr>
          <p:nvPr/>
        </p:nvCxnSpPr>
        <p:spPr>
          <a:xfrm flipV="1">
            <a:off x="8308848" y="5462450"/>
            <a:ext cx="984504" cy="542110"/>
          </a:xfrm>
          <a:prstGeom prst="straightConnector1">
            <a:avLst/>
          </a:prstGeom>
          <a:noFill/>
          <a:ln w="19050" cap="flat" cmpd="sng">
            <a:solidFill>
              <a:srgbClr val="75707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9" name="Imagen 7">
            <a:extLst>
              <a:ext uri="{FF2B5EF4-FFF2-40B4-BE49-F238E27FC236}">
                <a16:creationId xmlns:a16="http://schemas.microsoft.com/office/drawing/2014/main" id="{BAE0CDC6-68D4-A84D-B9B0-FD3D6CCB1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6" b="23319"/>
          <a:stretch/>
        </p:blipFill>
        <p:spPr>
          <a:xfrm>
            <a:off x="-1" y="2807258"/>
            <a:ext cx="12192000" cy="38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0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"/>
          <p:cNvSpPr txBox="1">
            <a:spLocks noGrp="1"/>
          </p:cNvSpPr>
          <p:nvPr>
            <p:ph type="title"/>
          </p:nvPr>
        </p:nvSpPr>
        <p:spPr>
          <a:xfrm>
            <a:off x="487655" y="0"/>
            <a:ext cx="1135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/>
              <a:t>Podocyte-specific targeted gene editing in organoids</a:t>
            </a:r>
            <a:endParaRPr dirty="0"/>
          </a:p>
        </p:txBody>
      </p:sp>
      <p:sp>
        <p:nvSpPr>
          <p:cNvPr id="339" name="Google Shape;339;p15"/>
          <p:cNvSpPr txBox="1"/>
          <p:nvPr/>
        </p:nvSpPr>
        <p:spPr>
          <a:xfrm>
            <a:off x="50614" y="5409006"/>
            <a:ext cx="156765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RNP + MTA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180567" y="3754913"/>
            <a:ext cx="13890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RNP only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1711923" y="765980"/>
            <a:ext cx="15825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TdTomato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3621810" y="765980"/>
            <a:ext cx="15825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podocyte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5007896" y="765980"/>
            <a:ext cx="24698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TdTomato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podocyte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9662" y="491700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7115" y="491700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9721" y="491700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3941" y="115890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4000" y="1147669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49037" y="1146831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5"/>
          <p:cNvSpPr txBox="1"/>
          <p:nvPr/>
        </p:nvSpPr>
        <p:spPr>
          <a:xfrm>
            <a:off x="180567" y="1891705"/>
            <a:ext cx="156765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untreated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69662" y="3028473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49037" y="304054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28412" y="3041799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01728" y="2322323"/>
            <a:ext cx="4591575" cy="323055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5"/>
          <p:cNvSpPr txBox="1"/>
          <p:nvPr/>
        </p:nvSpPr>
        <p:spPr>
          <a:xfrm>
            <a:off x="7833095" y="5809075"/>
            <a:ext cx="4008360" cy="101562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proportion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TdTomato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podocytes is significantly increased with MTA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6" name="Google Shape;356;p15"/>
          <p:cNvSpPr txBox="1"/>
          <p:nvPr/>
        </p:nvSpPr>
        <p:spPr>
          <a:xfrm rot="-5400000">
            <a:off x="6062486" y="3647786"/>
            <a:ext cx="3230553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TdTomato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 </a:t>
            </a:r>
          </a:p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podocytes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(%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total)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5"/>
          <p:cNvSpPr txBox="1"/>
          <p:nvPr/>
        </p:nvSpPr>
        <p:spPr>
          <a:xfrm>
            <a:off x="8610420" y="5350426"/>
            <a:ext cx="1389095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RNP only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9937806" y="5350425"/>
            <a:ext cx="1567658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RNP + MTA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55;p15">
            <a:extLst>
              <a:ext uri="{FF2B5EF4-FFF2-40B4-BE49-F238E27FC236}">
                <a16:creationId xmlns:a16="http://schemas.microsoft.com/office/drawing/2014/main" id="{495834A2-CE7E-D245-8EB7-A36093930057}"/>
              </a:ext>
            </a:extLst>
          </p:cNvPr>
          <p:cNvSpPr txBox="1"/>
          <p:nvPr/>
        </p:nvSpPr>
        <p:spPr>
          <a:xfrm>
            <a:off x="7629749" y="976312"/>
            <a:ext cx="40083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Organoids were transfected with Cas9 ± molecular targeting agent specific for podocytes</a:t>
            </a:r>
            <a:endParaRPr kumimoji="0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93C39-470C-DD4A-A515-68564E12D2C9}"/>
              </a:ext>
            </a:extLst>
          </p:cNvPr>
          <p:cNvSpPr txBox="1"/>
          <p:nvPr/>
        </p:nvSpPr>
        <p:spPr>
          <a:xfrm>
            <a:off x="180567" y="976312"/>
            <a:ext cx="527356" cy="37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8DC165-14B9-7A4E-B7D2-30DA39C3455D}"/>
              </a:ext>
            </a:extLst>
          </p:cNvPr>
          <p:cNvSpPr txBox="1"/>
          <p:nvPr/>
        </p:nvSpPr>
        <p:spPr>
          <a:xfrm>
            <a:off x="7447525" y="816131"/>
            <a:ext cx="527356" cy="37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3426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 RP37 Ai9 Org UT-WT1-LTL_crop" descr="01 RP37 Ai9 Org UT-WT1-LTL_crop">
            <a:hlinkClick r:id="" action="ppaction://media"/>
            <a:extLst>
              <a:ext uri="{FF2B5EF4-FFF2-40B4-BE49-F238E27FC236}">
                <a16:creationId xmlns:a16="http://schemas.microsoft.com/office/drawing/2014/main" id="{C42606CF-D934-8043-A814-CE3550C2F7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651" y="2258345"/>
            <a:ext cx="3990055" cy="3990055"/>
          </a:xfrm>
          <a:prstGeom prst="rect">
            <a:avLst/>
          </a:prstGeom>
        </p:spPr>
      </p:pic>
      <p:pic>
        <p:nvPicPr>
          <p:cNvPr id="5" name="03 RP37 Ai9 Org CR20-PodXL-V3_crop" descr="03 RP37 Ai9 Org CR20-PodXL-V3_crop">
            <a:hlinkClick r:id="" action="ppaction://media"/>
            <a:extLst>
              <a:ext uri="{FF2B5EF4-FFF2-40B4-BE49-F238E27FC236}">
                <a16:creationId xmlns:a16="http://schemas.microsoft.com/office/drawing/2014/main" id="{87C6796A-9782-4848-9DB1-BF43149A38A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62293" y="2248833"/>
            <a:ext cx="3990055" cy="3990055"/>
          </a:xfrm>
          <a:prstGeom prst="rect">
            <a:avLst/>
          </a:prstGeom>
        </p:spPr>
      </p:pic>
      <p:pic>
        <p:nvPicPr>
          <p:cNvPr id="6" name="06 RP37 Ai9 Org CR20-V3 stained WT1_crop" descr="06 RP37 Ai9 Org CR20-V3 stained WT1_crop">
            <a:hlinkClick r:id="" action="ppaction://media"/>
            <a:extLst>
              <a:ext uri="{FF2B5EF4-FFF2-40B4-BE49-F238E27FC236}">
                <a16:creationId xmlns:a16="http://schemas.microsoft.com/office/drawing/2014/main" id="{89A9B57A-D26F-844E-BE3C-93D8ED9965C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00972" y="2258345"/>
            <a:ext cx="3990055" cy="3990055"/>
          </a:xfrm>
          <a:prstGeom prst="rect">
            <a:avLst/>
          </a:prstGeom>
        </p:spPr>
      </p:pic>
      <p:sp>
        <p:nvSpPr>
          <p:cNvPr id="9" name="Google Shape;89;p2">
            <a:extLst>
              <a:ext uri="{FF2B5EF4-FFF2-40B4-BE49-F238E27FC236}">
                <a16:creationId xmlns:a16="http://schemas.microsoft.com/office/drawing/2014/main" id="{71A70AA8-D610-0D40-9F23-2546F95180A9}"/>
              </a:ext>
            </a:extLst>
          </p:cNvPr>
          <p:cNvSpPr txBox="1"/>
          <p:nvPr/>
        </p:nvSpPr>
        <p:spPr>
          <a:xfrm>
            <a:off x="5438693" y="1838099"/>
            <a:ext cx="2083222" cy="42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RNP only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Google Shape;90;p2">
            <a:extLst>
              <a:ext uri="{FF2B5EF4-FFF2-40B4-BE49-F238E27FC236}">
                <a16:creationId xmlns:a16="http://schemas.microsoft.com/office/drawing/2014/main" id="{5608D1AD-EFDC-3D42-B68C-C9429312437A}"/>
              </a:ext>
            </a:extLst>
          </p:cNvPr>
          <p:cNvSpPr txBox="1"/>
          <p:nvPr/>
        </p:nvSpPr>
        <p:spPr>
          <a:xfrm>
            <a:off x="9363677" y="1838098"/>
            <a:ext cx="1913291" cy="42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RNP + MTA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583EE621-9927-A345-9D0B-FEAE1E10CD21}"/>
              </a:ext>
            </a:extLst>
          </p:cNvPr>
          <p:cNvSpPr txBox="1"/>
          <p:nvPr/>
        </p:nvSpPr>
        <p:spPr>
          <a:xfrm>
            <a:off x="1687603" y="1821416"/>
            <a:ext cx="1683213" cy="42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untreated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049A93-30B9-9C4E-B5A0-632834101895}"/>
              </a:ext>
            </a:extLst>
          </p:cNvPr>
          <p:cNvSpPr txBox="1"/>
          <p:nvPr/>
        </p:nvSpPr>
        <p:spPr>
          <a:xfrm>
            <a:off x="45750" y="920901"/>
            <a:ext cx="3139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podocytes/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TdTomato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Google Shape;105;p1">
            <a:extLst>
              <a:ext uri="{FF2B5EF4-FFF2-40B4-BE49-F238E27FC236}">
                <a16:creationId xmlns:a16="http://schemas.microsoft.com/office/drawing/2014/main" id="{58234414-D9CF-0C44-82B1-9AD6CFCC2D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7655" y="0"/>
            <a:ext cx="1135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dirty="0" err="1"/>
              <a:t>PodoTarget</a:t>
            </a:r>
            <a:r>
              <a:rPr lang="en-US" dirty="0"/>
              <a:t> edits podocytes in kidney organoids (z-stack)</a:t>
            </a:r>
          </a:p>
        </p:txBody>
      </p:sp>
    </p:spTree>
    <p:extLst>
      <p:ext uri="{BB962C8B-B14F-4D97-AF65-F5344CB8AC3E}">
        <p14:creationId xmlns:p14="http://schemas.microsoft.com/office/powerpoint/2010/main" val="22662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B0B740ECD7F418164696BD5D45C61" ma:contentTypeVersion="16" ma:contentTypeDescription="Create a new document." ma:contentTypeScope="" ma:versionID="a5c5d7a47d49c3a9e8877a8f98704af3">
  <xsd:schema xmlns:xsd="http://www.w3.org/2001/XMLSchema" xmlns:xs="http://www.w3.org/2001/XMLSchema" xmlns:p="http://schemas.microsoft.com/office/2006/metadata/properties" xmlns:ns2="1ede3b14-c407-4f78-a408-31a7f74c0476" xmlns:ns3="6d9280eb-d935-48c4-a9fd-fd18a0df2635" targetNamespace="http://schemas.microsoft.com/office/2006/metadata/properties" ma:root="true" ma:fieldsID="010a9214fda009d5579bf84dd4bef4df" ns2:_="" ns3:_="">
    <xsd:import namespace="1ede3b14-c407-4f78-a408-31a7f74c0476"/>
    <xsd:import namespace="6d9280eb-d935-48c4-a9fd-fd18a0df26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e3b14-c407-4f78-a408-31a7f74c0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dff210b-1a75-4f95-bf42-e73e2711a7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280eb-d935-48c4-a9fd-fd18a0df26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1c67233-d297-4e01-a813-c986068440d3}" ma:internalName="TaxCatchAll" ma:showField="CatchAllData" ma:web="6d9280eb-d935-48c4-a9fd-fd18a0df26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de3b14-c407-4f78-a408-31a7f74c0476">
      <Terms xmlns="http://schemas.microsoft.com/office/infopath/2007/PartnerControls"/>
    </lcf76f155ced4ddcb4097134ff3c332f>
    <TaxCatchAll xmlns="6d9280eb-d935-48c4-a9fd-fd18a0df2635" xsi:nil="true"/>
  </documentManagement>
</p:properties>
</file>

<file path=customXml/itemProps1.xml><?xml version="1.0" encoding="utf-8"?>
<ds:datastoreItem xmlns:ds="http://schemas.openxmlformats.org/officeDocument/2006/customXml" ds:itemID="{A6B32908-8308-4593-9FE3-E6F54BD6CCB4}"/>
</file>

<file path=customXml/itemProps2.xml><?xml version="1.0" encoding="utf-8"?>
<ds:datastoreItem xmlns:ds="http://schemas.openxmlformats.org/officeDocument/2006/customXml" ds:itemID="{A18FB9C2-31F4-49A8-976A-9279EC632082}"/>
</file>

<file path=customXml/itemProps3.xml><?xml version="1.0" encoding="utf-8"?>
<ds:datastoreItem xmlns:ds="http://schemas.openxmlformats.org/officeDocument/2006/customXml" ds:itemID="{215A4D00-B8BE-48CD-8889-274EBF190F87}"/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253</Words>
  <Application>Microsoft Macintosh PowerPoint</Application>
  <PresentationFormat>Widescreen</PresentationFormat>
  <Paragraphs>35</Paragraphs>
  <Slides>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Noto Sans Symbols</vt:lpstr>
      <vt:lpstr>Wingdings</vt:lpstr>
      <vt:lpstr>Template_light-background_3-21-12 (1)</vt:lpstr>
      <vt:lpstr>Generation of Ai9 reporter plasmid</vt:lpstr>
      <vt:lpstr>Integration of Ai9 reporter in iPS cells</vt:lpstr>
      <vt:lpstr>Sanger sequencing validates Ai9 integration in iPS cells</vt:lpstr>
      <vt:lpstr>Podocyte-specific targeted gene editing in organoids</vt:lpstr>
      <vt:lpstr>PodoTarget edits podocytes in kidney organoids (z-stack)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S. FREEDMAN</dc:creator>
  <cp:lastModifiedBy>Nicole Vo</cp:lastModifiedBy>
  <cp:revision>7</cp:revision>
  <dcterms:created xsi:type="dcterms:W3CDTF">2022-07-20T20:37:05Z</dcterms:created>
  <dcterms:modified xsi:type="dcterms:W3CDTF">2022-07-29T18:11:33Z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0x010100176B0B740ECD7F418164696BD5D45C61</vt:lpwstr>
  </property>
</Properties>
</file>